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4"/>
  </p:sldMasterIdLst>
  <p:notesMasterIdLst>
    <p:notesMasterId r:id="rId21"/>
  </p:notesMasterIdLst>
  <p:sldIdLst>
    <p:sldId id="331" r:id="rId5"/>
    <p:sldId id="347" r:id="rId6"/>
    <p:sldId id="332" r:id="rId7"/>
    <p:sldId id="349" r:id="rId8"/>
    <p:sldId id="350" r:id="rId9"/>
    <p:sldId id="351" r:id="rId10"/>
    <p:sldId id="352" r:id="rId11"/>
    <p:sldId id="354" r:id="rId12"/>
    <p:sldId id="363" r:id="rId13"/>
    <p:sldId id="355" r:id="rId14"/>
    <p:sldId id="356" r:id="rId15"/>
    <p:sldId id="357" r:id="rId16"/>
    <p:sldId id="358" r:id="rId17"/>
    <p:sldId id="362" r:id="rId18"/>
    <p:sldId id="360" r:id="rId19"/>
    <p:sldId id="361" r:id="rId2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INISTÈRIEL" id="{0B896E98-F45E-4768-8620-EDDF394BE181}">
          <p14:sldIdLst>
            <p14:sldId id="331"/>
            <p14:sldId id="347"/>
            <p14:sldId id="332"/>
            <p14:sldId id="349"/>
            <p14:sldId id="350"/>
            <p14:sldId id="351"/>
            <p14:sldId id="352"/>
            <p14:sldId id="354"/>
            <p14:sldId id="363"/>
            <p14:sldId id="355"/>
            <p14:sldId id="356"/>
            <p14:sldId id="357"/>
            <p14:sldId id="358"/>
            <p14:sldId id="362"/>
            <p14:sldId id="360"/>
            <p14:sldId id="361"/>
          </p14:sldIdLst>
        </p14:section>
      </p14:sectionLst>
    </p:ext>
    <p:ext uri="{EFAFB233-063F-42B5-8137-9DF3F51BA10A}">
      <p15:sldGuideLst xmlns:p15="http://schemas.microsoft.com/office/powerpoint/2012/main">
        <p15:guide id="1" orient="horz" pos="2160" userDrawn="1">
          <p15:clr>
            <a:srgbClr val="A4A3A4"/>
          </p15:clr>
        </p15:guide>
        <p15:guide id="2" orient="horz" pos="255" userDrawn="1">
          <p15:clr>
            <a:srgbClr val="A4A3A4"/>
          </p15:clr>
        </p15:guide>
        <p15:guide id="3" orient="horz" pos="1139" userDrawn="1">
          <p15:clr>
            <a:srgbClr val="A4A3A4"/>
          </p15:clr>
        </p15:guide>
        <p15:guide id="4" orient="horz" pos="1095" userDrawn="1">
          <p15:clr>
            <a:srgbClr val="A4A3A4"/>
          </p15:clr>
        </p15:guide>
        <p15:guide id="5" orient="horz" pos="4065" userDrawn="1">
          <p15:clr>
            <a:srgbClr val="A4A3A4"/>
          </p15:clr>
        </p15:guide>
        <p15:guide id="6" orient="horz" pos="4201" userDrawn="1">
          <p15:clr>
            <a:srgbClr val="A4A3A4"/>
          </p15:clr>
        </p15:guide>
        <p15:guide id="7" pos="2880" userDrawn="1">
          <p15:clr>
            <a:srgbClr val="A4A3A4"/>
          </p15:clr>
        </p15:guide>
        <p15:guide id="8" pos="476" userDrawn="1">
          <p15:clr>
            <a:srgbClr val="A4A3A4"/>
          </p15:clr>
        </p15:guide>
        <p15:guide id="9" pos="5193" userDrawn="1">
          <p15:clr>
            <a:srgbClr val="A4A3A4"/>
          </p15:clr>
        </p15:guide>
        <p15:guide id="10" pos="546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849B"/>
    <a:srgbClr val="002060"/>
    <a:srgbClr val="475E9F"/>
    <a:srgbClr val="B5BED1"/>
    <a:srgbClr val="0000CC"/>
    <a:srgbClr val="005696"/>
    <a:srgbClr val="00518E"/>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444" autoAdjust="0"/>
    <p:restoredTop sz="96395" autoAdjust="0"/>
  </p:normalViewPr>
  <p:slideViewPr>
    <p:cSldViewPr showGuides="1">
      <p:cViewPr varScale="1">
        <p:scale>
          <a:sx n="111" d="100"/>
          <a:sy n="111" d="100"/>
        </p:scale>
        <p:origin x="1452" y="102"/>
      </p:cViewPr>
      <p:guideLst>
        <p:guide orient="horz" pos="2160"/>
        <p:guide orient="horz" pos="255"/>
        <p:guide orient="horz" pos="1139"/>
        <p:guide orient="horz" pos="1095"/>
        <p:guide orient="horz" pos="4065"/>
        <p:guide orient="horz" pos="4201"/>
        <p:guide pos="2880"/>
        <p:guide pos="476"/>
        <p:guide pos="5193"/>
        <p:guide pos="546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D680E798-53FF-4C51-A981-953463752515}" type="datetimeFigureOut">
              <a:rPr lang="fr-FR" smtClean="0"/>
              <a:pPr/>
              <a:t>14/12/2023</a:t>
            </a:fld>
            <a:endParaRPr lang="fr-FR" dirty="0"/>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fld id="{1B06CD8F-B7ED-4A05-9FB1-A01CC0EF02CC}" type="slidenum">
              <a:rPr lang="fr-FR" smtClean="0"/>
              <a:pPr/>
              <a:t>‹N°›</a:t>
            </a:fld>
            <a:endParaRPr lang="fr-FR" dirty="0"/>
          </a:p>
        </p:txBody>
      </p:sp>
    </p:spTree>
    <p:extLst>
      <p:ext uri="{BB962C8B-B14F-4D97-AF65-F5344CB8AC3E}">
        <p14:creationId xmlns:p14="http://schemas.microsoft.com/office/powerpoint/2010/main"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6618000"/>
            <a:ext cx="180000" cy="240000"/>
          </a:xfrm>
          <a:ln>
            <a:solidFill>
              <a:schemeClr val="tx1">
                <a:alpha val="0"/>
              </a:schemeClr>
            </a:solidFill>
          </a:ln>
        </p:spPr>
        <p:txBody>
          <a:bodyPr/>
          <a:lstStyle>
            <a:lvl1pPr>
              <a:defRPr sz="100">
                <a:solidFill>
                  <a:schemeClr val="tx1">
                    <a:alpha val="0"/>
                  </a:schemeClr>
                </a:solidFill>
              </a:defRPr>
            </a:lvl1pPr>
          </a:lstStyle>
          <a:p>
            <a:r>
              <a:rPr lang="fr-FR"/>
              <a:t>XX/XX/XXXX</a:t>
            </a:r>
            <a:endParaRPr lang="fr-FR" dirty="0"/>
          </a:p>
        </p:txBody>
      </p:sp>
      <p:sp>
        <p:nvSpPr>
          <p:cNvPr id="5" name="Espace réservé du pied de page 4"/>
          <p:cNvSpPr>
            <a:spLocks noGrp="1"/>
          </p:cNvSpPr>
          <p:nvPr>
            <p:ph type="ftr" sz="quarter" idx="11"/>
          </p:nvPr>
        </p:nvSpPr>
        <p:spPr bwMode="gray">
          <a:xfrm>
            <a:off x="720000" y="5226529"/>
            <a:ext cx="3240000" cy="1200000"/>
          </a:xfrm>
        </p:spPr>
        <p:txBody>
          <a:bodyPr anchor="b" anchorCtr="0"/>
          <a:lstStyle>
            <a:lvl1pPr>
              <a:defRPr sz="1150"/>
            </a:lvl1pPr>
          </a:lstStyle>
          <a:p>
            <a:r>
              <a:rPr lang="fr-FR" dirty="0"/>
              <a:t>Intitulé de la direction </a:t>
            </a:r>
            <a:br>
              <a:rPr lang="fr-FR" dirty="0"/>
            </a:br>
            <a:r>
              <a:rPr lang="fr-FR" dirty="0"/>
              <a:t>ou de l’organisme rattaché</a:t>
            </a:r>
          </a:p>
        </p:txBody>
      </p:sp>
      <p:sp>
        <p:nvSpPr>
          <p:cNvPr id="6" name="Espace réservé du numéro de diapositive 5"/>
          <p:cNvSpPr>
            <a:spLocks noGrp="1"/>
          </p:cNvSpPr>
          <p:nvPr>
            <p:ph type="sldNum" sz="quarter" idx="12"/>
          </p:nvPr>
        </p:nvSpPr>
        <p:spPr bwMode="gray">
          <a:xfrm>
            <a:off x="0" y="6618000"/>
            <a:ext cx="180000" cy="240000"/>
          </a:xfr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24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1520" y="150567"/>
            <a:ext cx="5651510" cy="4646585"/>
          </a:xfrm>
          <a:prstGeom prst="rect">
            <a:avLst/>
          </a:prstGeom>
        </p:spPr>
      </p:pic>
    </p:spTree>
    <p:extLst>
      <p:ext uri="{BB962C8B-B14F-4D97-AF65-F5344CB8AC3E}">
        <p14:creationId xmlns:p14="http://schemas.microsoft.com/office/powerpoint/2010/main" val="3432610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sp>
        <p:nvSpPr>
          <p:cNvPr id="7" name="Titre 6"/>
          <p:cNvSpPr>
            <a:spLocks noGrp="1"/>
          </p:cNvSpPr>
          <p:nvPr>
            <p:ph type="title" hasCustomPrompt="1"/>
          </p:nvPr>
        </p:nvSpPr>
        <p:spPr bwMode="gray">
          <a:xfrm>
            <a:off x="0" y="0"/>
            <a:ext cx="180000" cy="24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sp>
        <p:nvSpPr>
          <p:cNvPr id="2" name="Espace réservé de la date 1"/>
          <p:cNvSpPr>
            <a:spLocks noGrp="1"/>
          </p:cNvSpPr>
          <p:nvPr>
            <p:ph type="dt" sz="half" idx="10"/>
          </p:nvPr>
        </p:nvSpPr>
        <p:spPr bwMode="gray"/>
        <p:txBody>
          <a:bodyPr/>
          <a:lstStyle/>
          <a:p>
            <a:pPr algn="r"/>
            <a:r>
              <a:rPr lang="fr-FR" cap="all"/>
              <a:t>XX/XX/XXXX</a:t>
            </a:r>
            <a:endParaRPr lang="fr-FR" cap="all" dirty="0"/>
          </a:p>
        </p:txBody>
      </p:sp>
      <p:sp>
        <p:nvSpPr>
          <p:cNvPr id="3" name="Espace réservé du pied de page 2"/>
          <p:cNvSpPr>
            <a:spLocks noGrp="1"/>
          </p:cNvSpPr>
          <p:nvPr>
            <p:ph type="ftr" sz="quarter" idx="11"/>
          </p:nvPr>
        </p:nvSpPr>
        <p:spPr bwMode="gray"/>
        <p:txBody>
          <a:bodyPr/>
          <a:lstStyle/>
          <a:p>
            <a:r>
              <a:rPr lang="fr-FR" dirty="0"/>
              <a:t>Intitulé de la direction ou de l’organisme rattaché</a:t>
            </a:r>
          </a:p>
        </p:txBody>
      </p:sp>
      <p:sp>
        <p:nvSpPr>
          <p:cNvPr id="8" name="Espace réservé du numéro de diapositive 7"/>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1" name="Espace réservé du texte 10"/>
          <p:cNvSpPr>
            <a:spLocks noGrp="1"/>
          </p:cNvSpPr>
          <p:nvPr>
            <p:ph type="body" sz="quarter" idx="13" hasCustomPrompt="1"/>
          </p:nvPr>
        </p:nvSpPr>
        <p:spPr bwMode="gray">
          <a:xfrm>
            <a:off x="360000" y="3128061"/>
            <a:ext cx="8424000" cy="2769600"/>
          </a:xfrm>
        </p:spPr>
        <p:txBody>
          <a:bodyPr/>
          <a:lstStyle>
            <a:lvl1pPr>
              <a:lnSpc>
                <a:spcPct val="90000"/>
              </a:lnSpc>
              <a:spcAft>
                <a:spcPts val="0"/>
              </a:spcAft>
              <a:defRPr sz="3250" b="1" cap="all" baseline="0"/>
            </a:lvl1pPr>
            <a:lvl2pPr marL="0" indent="0">
              <a:spcBef>
                <a:spcPts val="500"/>
              </a:spcBef>
              <a:spcAft>
                <a:spcPts val="0"/>
              </a:spcAft>
              <a:buNone/>
              <a:defRPr sz="1850"/>
            </a:lvl2pPr>
          </a:lstStyle>
          <a:p>
            <a:pPr lvl="0"/>
            <a:r>
              <a:rPr lang="fr-FR" dirty="0"/>
              <a:t>Titre</a:t>
            </a:r>
          </a:p>
          <a:p>
            <a:pPr lvl="1"/>
            <a:r>
              <a:rPr lang="fr-FR" dirty="0"/>
              <a:t>Sous-titre</a:t>
            </a:r>
          </a:p>
        </p:txBody>
      </p:sp>
      <p:cxnSp>
        <p:nvCxnSpPr>
          <p:cNvPr id="12" name="Connecteur droit 11"/>
          <p:cNvCxnSpPr/>
          <p:nvPr userDrawn="1"/>
        </p:nvCxnSpPr>
        <p:spPr bwMode="gray">
          <a:xfrm>
            <a:off x="360000" y="63792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Imag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504" y="239630"/>
            <a:ext cx="2879750" cy="2367686"/>
          </a:xfrm>
          <a:prstGeom prst="rect">
            <a:avLst/>
          </a:prstGeom>
        </p:spPr>
      </p:pic>
    </p:spTree>
    <p:extLst>
      <p:ext uri="{BB962C8B-B14F-4D97-AF65-F5344CB8AC3E}">
        <p14:creationId xmlns:p14="http://schemas.microsoft.com/office/powerpoint/2010/main" val="3483904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1200000"/>
            <a:ext cx="8424000" cy="96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a:t>XX/XX/XXXX</a:t>
            </a:r>
            <a:endParaRPr lang="fr-FR" cap="all" dirty="0"/>
          </a:p>
        </p:txBody>
      </p:sp>
      <p:sp>
        <p:nvSpPr>
          <p:cNvPr id="4" name="Espace réservé du pied de page 3"/>
          <p:cNvSpPr>
            <a:spLocks noGrp="1"/>
          </p:cNvSpPr>
          <p:nvPr>
            <p:ph type="ftr" sz="quarter" idx="11"/>
          </p:nvPr>
        </p:nvSpPr>
        <p:spPr bwMode="gray"/>
        <p:txBody>
          <a:bodyPr/>
          <a:lstStyle/>
          <a:p>
            <a:r>
              <a:rPr lang="fr-FR" dirty="0"/>
              <a:t>Intitulé de la direction ou de l’organisme rattaché</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8" name="Espace réservé du texte 7"/>
          <p:cNvSpPr>
            <a:spLocks noGrp="1"/>
          </p:cNvSpPr>
          <p:nvPr>
            <p:ph type="body" sz="quarter" idx="13" hasCustomPrompt="1"/>
          </p:nvPr>
        </p:nvSpPr>
        <p:spPr bwMode="gray">
          <a:xfrm>
            <a:off x="359998" y="2522624"/>
            <a:ext cx="2520000" cy="3374400"/>
          </a:xfrm>
        </p:spPr>
        <p:txBody>
          <a:bodyPr/>
          <a:lstStyle>
            <a:lvl1pPr marL="143996" indent="-143996">
              <a:spcBef>
                <a:spcPts val="400"/>
              </a:spcBef>
              <a:spcAft>
                <a:spcPts val="800"/>
              </a:spcAft>
              <a:buFont typeface="+mj-lt"/>
              <a:buAutoNum type="arabicPeriod"/>
              <a:defRPr b="1"/>
            </a:lvl1pPr>
            <a:lvl2pPr marL="323992" indent="-143996">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3312000" y="2524800"/>
            <a:ext cx="2520000" cy="3374400"/>
          </a:xfrm>
        </p:spPr>
        <p:txBody>
          <a:bodyPr/>
          <a:lstStyle>
            <a:lvl1pPr marL="143996" indent="-143996">
              <a:spcBef>
                <a:spcPts val="400"/>
              </a:spcBef>
              <a:spcAft>
                <a:spcPts val="800"/>
              </a:spcAft>
              <a:buFont typeface="+mj-lt"/>
              <a:buAutoNum type="arabicPeriod"/>
              <a:defRPr b="1"/>
            </a:lvl1pPr>
            <a:lvl2pPr marL="323992" indent="-143996">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6263999" y="2524800"/>
            <a:ext cx="2520000" cy="3374400"/>
          </a:xfrm>
        </p:spPr>
        <p:txBody>
          <a:bodyPr/>
          <a:lstStyle>
            <a:lvl1pPr marL="143996" indent="-143996">
              <a:spcBef>
                <a:spcPts val="400"/>
              </a:spcBef>
              <a:spcAft>
                <a:spcPts val="800"/>
              </a:spcAft>
              <a:buFont typeface="+mj-lt"/>
              <a:buAutoNum type="arabicPeriod"/>
              <a:defRPr b="1"/>
            </a:lvl1pPr>
            <a:lvl2pPr marL="323992" indent="-143996">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Tree>
    <p:extLst>
      <p:ext uri="{BB962C8B-B14F-4D97-AF65-F5344CB8AC3E}">
        <p14:creationId xmlns:p14="http://schemas.microsoft.com/office/powerpoint/2010/main" val="1641030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0" y="1412776"/>
            <a:ext cx="9144000" cy="5446424"/>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hasCustomPrompt="1"/>
          </p:nvPr>
        </p:nvSpPr>
        <p:spPr bwMode="gray">
          <a:xfrm>
            <a:off x="359999" y="984000"/>
            <a:ext cx="8424000" cy="5395200"/>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lIns="0" bIns="360000" anchor="ctr" anchorCtr="0"/>
          <a:lstStyle>
            <a:lvl1pPr marL="395990" indent="-395990">
              <a:buFont typeface="+mj-lt"/>
              <a:buAutoNum type="arabicPeriod"/>
              <a:defRPr sz="3250"/>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a:t>XX/XX/XXXX</a:t>
            </a:r>
            <a:endParaRPr lang="fr-FR" cap="all" dirty="0"/>
          </a:p>
        </p:txBody>
      </p:sp>
      <p:sp>
        <p:nvSpPr>
          <p:cNvPr id="4" name="Espace réservé du pied de page 3"/>
          <p:cNvSpPr>
            <a:spLocks noGrp="1"/>
          </p:cNvSpPr>
          <p:nvPr>
            <p:ph type="ftr" sz="quarter" idx="11"/>
          </p:nvPr>
        </p:nvSpPr>
        <p:spPr bwMode="gray"/>
        <p:txBody>
          <a:bodyPr/>
          <a:lstStyle/>
          <a:p>
            <a:r>
              <a:rPr lang="fr-FR" dirty="0"/>
              <a:t>Intitulé de la direction ou de l’organisme rattaché</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908596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1200000"/>
            <a:ext cx="8424000" cy="96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a:t>XX/XX/XXXX</a:t>
            </a:r>
            <a:endParaRPr lang="fr-FR" cap="all" dirty="0"/>
          </a:p>
        </p:txBody>
      </p:sp>
      <p:sp>
        <p:nvSpPr>
          <p:cNvPr id="4" name="Espace réservé du pied de page 3"/>
          <p:cNvSpPr>
            <a:spLocks noGrp="1"/>
          </p:cNvSpPr>
          <p:nvPr>
            <p:ph type="ftr" sz="quarter" idx="11"/>
          </p:nvPr>
        </p:nvSpPr>
        <p:spPr bwMode="gray"/>
        <p:txBody>
          <a:bodyPr/>
          <a:lstStyle/>
          <a:p>
            <a:r>
              <a:rPr lang="fr-FR" dirty="0"/>
              <a:t>Intitulé de la direction ou de l’organisme rattaché</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0" name="Espace réservé du texte 9"/>
          <p:cNvSpPr>
            <a:spLocks noGrp="1"/>
          </p:cNvSpPr>
          <p:nvPr>
            <p:ph type="body" sz="quarter" idx="13" hasCustomPrompt="1"/>
          </p:nvPr>
        </p:nvSpPr>
        <p:spPr bwMode="gray">
          <a:xfrm>
            <a:off x="3312000" y="240000"/>
            <a:ext cx="5472000" cy="480000"/>
          </a:xfrm>
        </p:spPr>
        <p:txBody>
          <a:bodyPr/>
          <a:lstStyle>
            <a:lvl1pPr marL="107997" indent="-107997" algn="r">
              <a:spcAft>
                <a:spcPts val="0"/>
              </a:spcAft>
              <a:buFont typeface="+mj-lt"/>
              <a:buAutoNum type="arabicPeriod"/>
              <a:defRPr sz="750" b="1"/>
            </a:lvl1pPr>
            <a:lvl2pPr marL="107997" indent="-107997" algn="r">
              <a:spcBef>
                <a:spcPts val="0"/>
              </a:spcBef>
              <a:spcAft>
                <a:spcPts val="0"/>
              </a:spcAft>
              <a:buFont typeface="+mj-lt"/>
              <a:buAutoNum type="alphaLcPeriod"/>
              <a:defRPr sz="750"/>
            </a:lvl2pPr>
          </a:lstStyle>
          <a:p>
            <a:pPr lvl="0"/>
            <a:r>
              <a:rPr lang="fr-FR" dirty="0"/>
              <a:t>Titre</a:t>
            </a:r>
          </a:p>
          <a:p>
            <a:pPr lvl="1"/>
            <a:r>
              <a:rPr lang="fr-FR" dirty="0"/>
              <a:t>Sous-titre</a:t>
            </a:r>
          </a:p>
        </p:txBody>
      </p:sp>
      <p:sp>
        <p:nvSpPr>
          <p:cNvPr id="12" name="Espace réservé du texte 11"/>
          <p:cNvSpPr>
            <a:spLocks noGrp="1"/>
          </p:cNvSpPr>
          <p:nvPr>
            <p:ph type="body" sz="quarter" idx="14" hasCustomPrompt="1"/>
          </p:nvPr>
        </p:nvSpPr>
        <p:spPr bwMode="gray">
          <a:xfrm>
            <a:off x="359999" y="2448000"/>
            <a:ext cx="2520000" cy="3432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3" name="Espace réservé du texte 11"/>
          <p:cNvSpPr>
            <a:spLocks noGrp="1"/>
          </p:cNvSpPr>
          <p:nvPr>
            <p:ph type="body" sz="quarter" idx="15" hasCustomPrompt="1"/>
          </p:nvPr>
        </p:nvSpPr>
        <p:spPr bwMode="gray">
          <a:xfrm>
            <a:off x="3312000" y="2448000"/>
            <a:ext cx="2520000" cy="3432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p:cNvSpPr>
            <a:spLocks noGrp="1"/>
          </p:cNvSpPr>
          <p:nvPr>
            <p:ph type="body" sz="quarter" idx="16" hasCustomPrompt="1"/>
          </p:nvPr>
        </p:nvSpPr>
        <p:spPr bwMode="gray">
          <a:xfrm>
            <a:off x="6264000" y="2448000"/>
            <a:ext cx="2520000" cy="3432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val="384045499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359999" y="1200000"/>
            <a:ext cx="8424000" cy="960000"/>
          </a:xfrm>
          <a:prstGeom prst="rect">
            <a:avLst/>
          </a:prstGeom>
        </p:spPr>
        <p:txBody>
          <a:bodyPr vert="horz" lIns="0" tIns="0" rIns="0" bIns="0" rtlCol="0" anchor="t" anchorCtr="0">
            <a:noAutofit/>
          </a:bodyPr>
          <a:lstStyle/>
          <a:p>
            <a:r>
              <a:rPr lang="fr-FR" noProof="0" dirty="0"/>
              <a:t>Titre</a:t>
            </a:r>
          </a:p>
        </p:txBody>
      </p:sp>
      <p:sp>
        <p:nvSpPr>
          <p:cNvPr id="3" name="Espace réservé du texte 2"/>
          <p:cNvSpPr>
            <a:spLocks noGrp="1"/>
          </p:cNvSpPr>
          <p:nvPr>
            <p:ph type="body" idx="1"/>
          </p:nvPr>
        </p:nvSpPr>
        <p:spPr bwMode="gray">
          <a:xfrm>
            <a:off x="359999" y="2448000"/>
            <a:ext cx="8424000" cy="3432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4" name="Espace réservé de la date 3"/>
          <p:cNvSpPr>
            <a:spLocks noGrp="1"/>
          </p:cNvSpPr>
          <p:nvPr>
            <p:ph type="dt" sz="half" idx="2"/>
          </p:nvPr>
        </p:nvSpPr>
        <p:spPr bwMode="gray">
          <a:xfrm>
            <a:off x="7614000" y="6378000"/>
            <a:ext cx="1170000" cy="480000"/>
          </a:xfrm>
          <a:prstGeom prst="rect">
            <a:avLst/>
          </a:prstGeom>
        </p:spPr>
        <p:txBody>
          <a:bodyPr vert="horz" lIns="0" tIns="0" rIns="0" bIns="0" rtlCol="0" anchor="ctr" anchorCtr="0">
            <a:noAutofit/>
          </a:bodyPr>
          <a:lstStyle>
            <a:lvl1pPr algn="ctr">
              <a:defRPr sz="750" b="1">
                <a:solidFill>
                  <a:schemeClr val="tx1"/>
                </a:solidFill>
              </a:defRPr>
            </a:lvl1pPr>
          </a:lstStyle>
          <a:p>
            <a:pPr algn="r"/>
            <a:r>
              <a:rPr lang="fr-FR" cap="all"/>
              <a:t>XX/XX/XXXX</a:t>
            </a:r>
            <a:endParaRPr lang="fr-FR" cap="all" dirty="0"/>
          </a:p>
        </p:txBody>
      </p:sp>
      <p:sp>
        <p:nvSpPr>
          <p:cNvPr id="5" name="Espace réservé du pied de page 4"/>
          <p:cNvSpPr>
            <a:spLocks noGrp="1"/>
          </p:cNvSpPr>
          <p:nvPr>
            <p:ph type="ftr" sz="quarter" idx="3"/>
          </p:nvPr>
        </p:nvSpPr>
        <p:spPr bwMode="gray">
          <a:xfrm>
            <a:off x="360000" y="6378000"/>
            <a:ext cx="5904000" cy="480000"/>
          </a:xfrm>
          <a:prstGeom prst="rect">
            <a:avLst/>
          </a:prstGeom>
        </p:spPr>
        <p:txBody>
          <a:bodyPr vert="horz" lIns="0" tIns="0" rIns="0" bIns="0" rtlCol="0" anchor="ctr" anchorCtr="0">
            <a:noAutofit/>
          </a:bodyPr>
          <a:lstStyle>
            <a:lvl1pPr algn="l">
              <a:defRPr sz="750" b="1">
                <a:solidFill>
                  <a:schemeClr val="tx1"/>
                </a:solidFill>
              </a:defRPr>
            </a:lvl1pPr>
          </a:lstStyle>
          <a:p>
            <a:r>
              <a:rPr lang="fr-FR" dirty="0"/>
              <a:t>Intitulé de la direction ou de l’organisme rattaché</a:t>
            </a:r>
          </a:p>
        </p:txBody>
      </p:sp>
      <p:sp>
        <p:nvSpPr>
          <p:cNvPr id="6" name="Espace réservé du numéro de diapositive 5"/>
          <p:cNvSpPr>
            <a:spLocks noGrp="1"/>
          </p:cNvSpPr>
          <p:nvPr>
            <p:ph type="sldNum" sz="quarter" idx="4"/>
          </p:nvPr>
        </p:nvSpPr>
        <p:spPr bwMode="gray">
          <a:xfrm>
            <a:off x="6264000" y="6378000"/>
            <a:ext cx="1350000" cy="48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dirty="0"/>
          </a:p>
        </p:txBody>
      </p:sp>
      <p:cxnSp>
        <p:nvCxnSpPr>
          <p:cNvPr id="10" name="Connecteur droit 9"/>
          <p:cNvCxnSpPr/>
          <p:nvPr userDrawn="1"/>
        </p:nvCxnSpPr>
        <p:spPr bwMode="gray">
          <a:xfrm>
            <a:off x="360000" y="63792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Image 6"/>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51520" y="144000"/>
            <a:ext cx="1007913" cy="828690"/>
          </a:xfrm>
          <a:prstGeom prst="rect">
            <a:avLst/>
          </a:prstGeom>
        </p:spPr>
      </p:pic>
    </p:spTree>
  </p:cSld>
  <p:clrMap bg1="lt1" tx1="dk1" bg2="lt2" tx2="dk2" accent1="accent1" accent2="accent2" accent3="accent3" accent4="accent4" accent5="accent5" accent6="accent6" hlink="hlink" folHlink="folHlink"/>
  <p:sldLayoutIdLst>
    <p:sldLayoutId id="2147483808" r:id="rId1"/>
    <p:sldLayoutId id="2147483812" r:id="rId2"/>
    <p:sldLayoutId id="2147483810" r:id="rId3"/>
    <p:sldLayoutId id="2147483811" r:id="rId4"/>
    <p:sldLayoutId id="2147483809" r:id="rId5"/>
  </p:sldLayoutIdLst>
  <p:hf hdr="0"/>
  <p:txStyles>
    <p:titleStyle>
      <a:lvl1pPr algn="l" defTabSz="914378" rtl="0" eaLnBrk="1" latinLnBrk="0" hangingPunct="1">
        <a:lnSpc>
          <a:spcPct val="90000"/>
        </a:lnSpc>
        <a:spcBef>
          <a:spcPct val="0"/>
        </a:spcBef>
        <a:buNone/>
        <a:defRPr sz="2550" b="1" kern="1200">
          <a:solidFill>
            <a:schemeClr val="tx1"/>
          </a:solidFill>
          <a:latin typeface="+mj-lt"/>
          <a:ea typeface="+mj-ea"/>
          <a:cs typeface="+mj-cs"/>
        </a:defRPr>
      </a:lvl1pPr>
    </p:titleStyle>
    <p:bodyStyle>
      <a:lvl1pPr marL="0" indent="0" algn="l" defTabSz="914378"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1994" indent="-71999" algn="l" defTabSz="914378"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1990" indent="-71999" algn="l" defTabSz="914378"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1985" indent="-71999" algn="l" defTabSz="914378"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7979" indent="-71999" algn="l" defTabSz="914378"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6" name="Espace réservé du texte 5"/>
          <p:cNvSpPr>
            <a:spLocks noGrp="1"/>
          </p:cNvSpPr>
          <p:nvPr>
            <p:ph type="body" sz="quarter" idx="13"/>
          </p:nvPr>
        </p:nvSpPr>
        <p:spPr>
          <a:xfrm>
            <a:off x="1043608" y="2708920"/>
            <a:ext cx="7254000" cy="2725228"/>
          </a:xfrm>
        </p:spPr>
        <p:txBody>
          <a:bodyPr/>
          <a:lstStyle/>
          <a:p>
            <a:r>
              <a:rPr lang="fr-FR" dirty="0" smtClean="0">
                <a:solidFill>
                  <a:srgbClr val="475E9F"/>
                </a:solidFill>
                <a:latin typeface="Marianne" panose="02000000000000000000" pitchFamily="2" charset="0"/>
              </a:rPr>
              <a:t>Service en ligne orientation</a:t>
            </a:r>
          </a:p>
          <a:p>
            <a:endParaRPr lang="fr-FR" dirty="0">
              <a:solidFill>
                <a:srgbClr val="475E9F"/>
              </a:solidFill>
              <a:latin typeface="Marianne" panose="02000000000000000000" pitchFamily="2" charset="0"/>
            </a:endParaRPr>
          </a:p>
          <a:p>
            <a:pPr lvl="1"/>
            <a:r>
              <a:rPr lang="fr-FR" sz="2800" b="1" dirty="0" smtClean="0">
                <a:solidFill>
                  <a:srgbClr val="475E9F"/>
                </a:solidFill>
                <a:latin typeface="Marianne" panose="02000000000000000000" pitchFamily="2" charset="0"/>
              </a:rPr>
              <a:t>Comment demander sa voie </a:t>
            </a:r>
            <a:r>
              <a:rPr lang="fr-FR" sz="2800" b="1" dirty="0">
                <a:solidFill>
                  <a:srgbClr val="475E9F"/>
                </a:solidFill>
                <a:latin typeface="Marianne" panose="02000000000000000000" pitchFamily="2" charset="0"/>
              </a:rPr>
              <a:t>d’orientation après </a:t>
            </a:r>
            <a:r>
              <a:rPr lang="fr-FR" sz="2800" b="1" dirty="0" smtClean="0">
                <a:solidFill>
                  <a:srgbClr val="475E9F"/>
                </a:solidFill>
                <a:latin typeface="Marianne" panose="02000000000000000000" pitchFamily="2" charset="0"/>
              </a:rPr>
              <a:t>la 3</a:t>
            </a:r>
            <a:r>
              <a:rPr lang="fr-FR" sz="2800" b="1" baseline="30000" dirty="0" smtClean="0">
                <a:solidFill>
                  <a:srgbClr val="475E9F"/>
                </a:solidFill>
                <a:latin typeface="Marianne" panose="02000000000000000000" pitchFamily="2" charset="0"/>
              </a:rPr>
              <a:t>e </a:t>
            </a:r>
            <a:r>
              <a:rPr lang="fr-FR" sz="2800" b="1" dirty="0" smtClean="0">
                <a:solidFill>
                  <a:srgbClr val="475E9F"/>
                </a:solidFill>
                <a:latin typeface="Marianne" panose="02000000000000000000" pitchFamily="2" charset="0"/>
              </a:rPr>
              <a:t>?</a:t>
            </a:r>
          </a:p>
          <a:p>
            <a:pPr lvl="1"/>
            <a:endParaRPr lang="fr-FR" sz="2800" b="1" dirty="0">
              <a:solidFill>
                <a:srgbClr val="475E9F"/>
              </a:solidFill>
              <a:latin typeface="Marianne" panose="02000000000000000000" pitchFamily="2" charset="0"/>
            </a:endParaRPr>
          </a:p>
          <a:p>
            <a:pPr lvl="1"/>
            <a:r>
              <a:rPr lang="fr-FR" sz="2400" b="1" i="1" dirty="0" smtClean="0">
                <a:solidFill>
                  <a:srgbClr val="475E9F"/>
                </a:solidFill>
                <a:latin typeface="Marianne" panose="02000000000000000000" pitchFamily="2" charset="0"/>
              </a:rPr>
              <a:t>Dialogue avec le conseil de classe</a:t>
            </a:r>
          </a:p>
          <a:p>
            <a:pPr lvl="1"/>
            <a:endParaRPr lang="fr-FR" sz="2800" b="1" dirty="0" smtClean="0"/>
          </a:p>
          <a:p>
            <a:pPr lvl="1"/>
            <a:endParaRPr lang="fr-FR" sz="3200" b="1" baseline="30000" dirty="0"/>
          </a:p>
          <a:p>
            <a:endParaRPr lang="fr-FR" dirty="0"/>
          </a:p>
        </p:txBody>
      </p:sp>
      <p:sp>
        <p:nvSpPr>
          <p:cNvPr id="7" name="Espace réservé de la date 6"/>
          <p:cNvSpPr>
            <a:spLocks noGrp="1"/>
          </p:cNvSpPr>
          <p:nvPr>
            <p:ph type="dt" sz="half" idx="10"/>
          </p:nvPr>
        </p:nvSpPr>
        <p:spPr/>
        <p:txBody>
          <a:bodyPr/>
          <a:lstStyle/>
          <a:p>
            <a:pPr algn="r"/>
            <a:r>
              <a:rPr lang="fr-FR" sz="700" cap="all" dirty="0">
                <a:solidFill>
                  <a:srgbClr val="475E9F"/>
                </a:solidFill>
                <a:latin typeface="Marianne" panose="02000000000000000000" pitchFamily="2" charset="0"/>
              </a:rPr>
              <a:t>2023-2024</a:t>
            </a:r>
          </a:p>
        </p:txBody>
      </p:sp>
    </p:spTree>
    <p:extLst>
      <p:ext uri="{BB962C8B-B14F-4D97-AF65-F5344CB8AC3E}">
        <p14:creationId xmlns:p14="http://schemas.microsoft.com/office/powerpoint/2010/main" val="41815159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700" cap="all" dirty="0">
                <a:solidFill>
                  <a:srgbClr val="475E9F"/>
                </a:solidFill>
                <a:latin typeface="Marianne" panose="02000000000000000000" pitchFamily="2" charset="0"/>
              </a:rPr>
              <a:t>2023-2024</a:t>
            </a:r>
          </a:p>
          <a:p>
            <a:pPr algn="r"/>
            <a:endParaRPr lang="fr-FR" cap="all" dirty="0"/>
          </a:p>
        </p:txBody>
      </p:sp>
      <p:sp>
        <p:nvSpPr>
          <p:cNvPr id="6" name="Titre 6"/>
          <p:cNvSpPr txBox="1">
            <a:spLocks/>
          </p:cNvSpPr>
          <p:nvPr/>
        </p:nvSpPr>
        <p:spPr bwMode="gray">
          <a:xfrm>
            <a:off x="1331640" y="0"/>
            <a:ext cx="7344816" cy="764704"/>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smtClean="0"/>
          </a:p>
          <a:p>
            <a:pPr marL="0" indent="0">
              <a:buNone/>
            </a:pPr>
            <a:endParaRPr lang="fr-FR" sz="2000" dirty="0" smtClean="0"/>
          </a:p>
          <a:p>
            <a:pPr marL="0" indent="0">
              <a:buNone/>
            </a:pPr>
            <a:r>
              <a:rPr lang="fr-FR" dirty="0"/>
              <a:t> </a:t>
            </a:r>
            <a:r>
              <a:rPr lang="fr-FR" sz="2000" dirty="0" smtClean="0">
                <a:solidFill>
                  <a:srgbClr val="475E9F"/>
                </a:solidFill>
                <a:latin typeface="Marianne" panose="02000000000000000000" pitchFamily="2" charset="0"/>
              </a:rPr>
              <a:t> Demander sa voie d’orientation après la 3</a:t>
            </a:r>
            <a:r>
              <a:rPr lang="fr-FR" sz="2000" baseline="30000" dirty="0" smtClean="0">
                <a:solidFill>
                  <a:srgbClr val="475E9F"/>
                </a:solidFill>
                <a:latin typeface="Marianne" panose="02000000000000000000" pitchFamily="2" charset="0"/>
              </a:rPr>
              <a:t>e</a:t>
            </a:r>
            <a:endParaRPr lang="fr-FR" sz="2000" dirty="0" smtClean="0">
              <a:solidFill>
                <a:srgbClr val="475E9F"/>
              </a:solidFill>
              <a:latin typeface="Marianne" panose="02000000000000000000" pitchFamily="2" charset="0"/>
            </a:endParaRPr>
          </a:p>
        </p:txBody>
      </p:sp>
      <p:sp>
        <p:nvSpPr>
          <p:cNvPr id="9" name="Titre 8"/>
          <p:cNvSpPr>
            <a:spLocks noGrp="1"/>
          </p:cNvSpPr>
          <p:nvPr>
            <p:ph type="title"/>
          </p:nvPr>
        </p:nvSpPr>
        <p:spPr>
          <a:xfrm>
            <a:off x="1172762" y="1151897"/>
            <a:ext cx="7143653"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fr-FR" sz="1800" dirty="0">
                <a:solidFill>
                  <a:srgbClr val="31849B"/>
                </a:solidFill>
                <a:latin typeface="Marianne" panose="02000000000000000000" pitchFamily="2" charset="0"/>
              </a:rPr>
              <a:t>Le bouton </a:t>
            </a:r>
            <a:r>
              <a:rPr lang="fr-FR" sz="1800" dirty="0" smtClean="0">
                <a:solidFill>
                  <a:srgbClr val="31849B"/>
                </a:solidFill>
                <a:latin typeface="Marianne" panose="02000000000000000000" pitchFamily="2" charset="0"/>
              </a:rPr>
              <a:t>+ </a:t>
            </a:r>
            <a:r>
              <a:rPr lang="fr-FR" sz="1800" dirty="0">
                <a:solidFill>
                  <a:srgbClr val="31849B"/>
                </a:solidFill>
                <a:latin typeface="Marianne" panose="02000000000000000000" pitchFamily="2" charset="0"/>
              </a:rPr>
              <a:t>Ajouter une </a:t>
            </a:r>
            <a:r>
              <a:rPr lang="fr-FR" sz="1800" dirty="0" smtClean="0">
                <a:solidFill>
                  <a:srgbClr val="31849B"/>
                </a:solidFill>
                <a:latin typeface="Marianne" panose="02000000000000000000" pitchFamily="2" charset="0"/>
              </a:rPr>
              <a:t>intention </a:t>
            </a:r>
            <a:r>
              <a:rPr lang="fr-FR" sz="1800" dirty="0">
                <a:solidFill>
                  <a:srgbClr val="31849B"/>
                </a:solidFill>
                <a:latin typeface="Marianne" panose="02000000000000000000" pitchFamily="2" charset="0"/>
              </a:rPr>
              <a:t>ouvre une pop-up qui permet la sélection d’une voie </a:t>
            </a:r>
            <a:r>
              <a:rPr lang="fr-FR" sz="1800" dirty="0" smtClean="0">
                <a:solidFill>
                  <a:srgbClr val="31849B"/>
                </a:solidFill>
                <a:latin typeface="Marianne" panose="02000000000000000000" pitchFamily="2" charset="0"/>
              </a:rPr>
              <a:t>d’orientation</a:t>
            </a:r>
            <a:endParaRPr lang="fr-FR" sz="1800" dirty="0">
              <a:solidFill>
                <a:srgbClr val="31849B"/>
              </a:solidFill>
              <a:latin typeface="Marianne" panose="02000000000000000000" pitchFamily="2" charset="0"/>
            </a:endParaRPr>
          </a:p>
        </p:txBody>
      </p:sp>
      <p:pic>
        <p:nvPicPr>
          <p:cNvPr id="10" name="Image 9"/>
          <p:cNvPicPr>
            <a:picLocks noChangeAspect="1"/>
          </p:cNvPicPr>
          <p:nvPr/>
        </p:nvPicPr>
        <p:blipFill>
          <a:blip r:embed="rId2"/>
          <a:stretch>
            <a:fillRect/>
          </a:stretch>
        </p:blipFill>
        <p:spPr>
          <a:xfrm>
            <a:off x="1685327" y="1655953"/>
            <a:ext cx="5896800" cy="4680000"/>
          </a:xfrm>
          <a:prstGeom prst="rect">
            <a:avLst/>
          </a:prstGeom>
        </p:spPr>
      </p:pic>
    </p:spTree>
    <p:extLst>
      <p:ext uri="{BB962C8B-B14F-4D97-AF65-F5344CB8AC3E}">
        <p14:creationId xmlns:p14="http://schemas.microsoft.com/office/powerpoint/2010/main" val="5559658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700" cap="all" dirty="0">
                <a:solidFill>
                  <a:srgbClr val="475E9F"/>
                </a:solidFill>
                <a:latin typeface="Marianne" panose="02000000000000000000" pitchFamily="2" charset="0"/>
              </a:rPr>
              <a:t>2023-2024</a:t>
            </a:r>
          </a:p>
          <a:p>
            <a:pPr algn="r"/>
            <a:endParaRPr lang="fr-FR" cap="all" dirty="0"/>
          </a:p>
        </p:txBody>
      </p:sp>
      <p:sp>
        <p:nvSpPr>
          <p:cNvPr id="6" name="Titre 6"/>
          <p:cNvSpPr txBox="1">
            <a:spLocks/>
          </p:cNvSpPr>
          <p:nvPr/>
        </p:nvSpPr>
        <p:spPr bwMode="gray">
          <a:xfrm>
            <a:off x="1331640" y="0"/>
            <a:ext cx="7344816" cy="764704"/>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smtClean="0"/>
          </a:p>
          <a:p>
            <a:pPr marL="0" indent="0">
              <a:buNone/>
            </a:pPr>
            <a:endParaRPr lang="fr-FR" sz="2000" dirty="0" smtClean="0"/>
          </a:p>
          <a:p>
            <a:pPr marL="0" indent="0">
              <a:buNone/>
            </a:pPr>
            <a:r>
              <a:rPr lang="fr-FR" dirty="0"/>
              <a:t> </a:t>
            </a:r>
            <a:r>
              <a:rPr lang="fr-FR" sz="2000" dirty="0" smtClean="0">
                <a:solidFill>
                  <a:srgbClr val="475E9F"/>
                </a:solidFill>
                <a:latin typeface="Marianne" panose="02000000000000000000" pitchFamily="2" charset="0"/>
              </a:rPr>
              <a:t> Demander sa voie d’orientation après la 3</a:t>
            </a:r>
            <a:r>
              <a:rPr lang="fr-FR" sz="2000" baseline="30000" dirty="0" smtClean="0">
                <a:solidFill>
                  <a:srgbClr val="475E9F"/>
                </a:solidFill>
                <a:latin typeface="Marianne" panose="02000000000000000000" pitchFamily="2" charset="0"/>
              </a:rPr>
              <a:t>e</a:t>
            </a:r>
            <a:endParaRPr lang="fr-FR" sz="2000" dirty="0" smtClean="0">
              <a:solidFill>
                <a:srgbClr val="475E9F"/>
              </a:solidFill>
              <a:latin typeface="Marianne" panose="02000000000000000000" pitchFamily="2" charset="0"/>
            </a:endParaRPr>
          </a:p>
        </p:txBody>
      </p:sp>
      <p:sp>
        <p:nvSpPr>
          <p:cNvPr id="9" name="Titre 8"/>
          <p:cNvSpPr>
            <a:spLocks noGrp="1"/>
          </p:cNvSpPr>
          <p:nvPr>
            <p:ph type="title"/>
          </p:nvPr>
        </p:nvSpPr>
        <p:spPr>
          <a:xfrm>
            <a:off x="1181730" y="1369141"/>
            <a:ext cx="7017270"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fr-FR" sz="1800" dirty="0">
                <a:solidFill>
                  <a:srgbClr val="31849B"/>
                </a:solidFill>
              </a:rPr>
              <a:t>La sélection d’une voie se fait dans l’ordre de préférence, il est possible de les modifier jusqu’à la fermeture du service en ligne Orientation à la date indiquée par le chef d’établissement</a:t>
            </a:r>
            <a:r>
              <a:rPr lang="fr-FR" sz="1800" dirty="0" smtClean="0">
                <a:solidFill>
                  <a:srgbClr val="31849B"/>
                </a:solidFill>
              </a:rPr>
              <a:t>.</a:t>
            </a:r>
            <a:r>
              <a:rPr lang="fr-FR" sz="1800" dirty="0">
                <a:solidFill>
                  <a:srgbClr val="31849B"/>
                </a:solidFill>
              </a:rPr>
              <a:t/>
            </a:r>
            <a:br>
              <a:rPr lang="fr-FR" sz="1800" dirty="0">
                <a:solidFill>
                  <a:srgbClr val="31849B"/>
                </a:solidFill>
              </a:rPr>
            </a:br>
            <a:endParaRPr lang="fr-FR" sz="1800" dirty="0">
              <a:solidFill>
                <a:srgbClr val="31849B"/>
              </a:solidFill>
              <a:latin typeface="Marianne" panose="02000000000000000000" pitchFamily="2" charset="0"/>
            </a:endParaRPr>
          </a:p>
        </p:txBody>
      </p:sp>
      <p:pic>
        <p:nvPicPr>
          <p:cNvPr id="7" name="Image 6"/>
          <p:cNvPicPr>
            <a:picLocks noChangeAspect="1"/>
          </p:cNvPicPr>
          <p:nvPr/>
        </p:nvPicPr>
        <p:blipFill>
          <a:blip r:embed="rId2"/>
          <a:stretch>
            <a:fillRect/>
          </a:stretch>
        </p:blipFill>
        <p:spPr>
          <a:xfrm>
            <a:off x="313161" y="2016417"/>
            <a:ext cx="8236363" cy="3708000"/>
          </a:xfrm>
          <a:prstGeom prst="rect">
            <a:avLst/>
          </a:prstGeom>
        </p:spPr>
      </p:pic>
    </p:spTree>
    <p:extLst>
      <p:ext uri="{BB962C8B-B14F-4D97-AF65-F5344CB8AC3E}">
        <p14:creationId xmlns:p14="http://schemas.microsoft.com/office/powerpoint/2010/main" val="40173893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800" cap="all" dirty="0" smtClean="0">
                <a:solidFill>
                  <a:srgbClr val="475E9F"/>
                </a:solidFill>
                <a:latin typeface="Marianne" panose="02000000000000000000" pitchFamily="2" charset="0"/>
              </a:rPr>
              <a:t>2023-2024</a:t>
            </a:r>
            <a:endParaRPr lang="fr-FR" sz="800" cap="all" dirty="0">
              <a:solidFill>
                <a:srgbClr val="475E9F"/>
              </a:solidFill>
              <a:latin typeface="Marianne" panose="02000000000000000000" pitchFamily="2" charset="0"/>
            </a:endParaRPr>
          </a:p>
        </p:txBody>
      </p:sp>
      <p:sp>
        <p:nvSpPr>
          <p:cNvPr id="2" name="ZoneTexte 1"/>
          <p:cNvSpPr txBox="1"/>
          <p:nvPr/>
        </p:nvSpPr>
        <p:spPr>
          <a:xfrm>
            <a:off x="1" y="1628800"/>
            <a:ext cx="9143999" cy="4893647"/>
          </a:xfrm>
          <a:prstGeom prst="rect">
            <a:avLst/>
          </a:prstGeom>
          <a:solidFill>
            <a:srgbClr val="475E9F"/>
          </a:solidFill>
        </p:spPr>
        <p:txBody>
          <a:bodyPr wrap="square" rtlCol="0">
            <a:spAutoFit/>
          </a:bodyPr>
          <a:lstStyle/>
          <a:p>
            <a:endParaRPr lang="fr-FR" sz="3200" b="1" dirty="0">
              <a:solidFill>
                <a:schemeClr val="bg1"/>
              </a:solidFill>
            </a:endParaRPr>
          </a:p>
          <a:p>
            <a:endParaRPr lang="fr-FR" sz="3200" b="1" dirty="0" smtClean="0">
              <a:solidFill>
                <a:schemeClr val="bg1"/>
              </a:solidFill>
            </a:endParaRPr>
          </a:p>
          <a:p>
            <a:r>
              <a:rPr lang="fr-FR" sz="3200" b="1" dirty="0" smtClean="0">
                <a:solidFill>
                  <a:schemeClr val="bg1"/>
                </a:solidFill>
                <a:latin typeface="Marianne" panose="02000000000000000000" pitchFamily="2" charset="0"/>
              </a:rPr>
              <a:t>Valider </a:t>
            </a:r>
            <a:r>
              <a:rPr lang="fr-FR" sz="3200" b="1" dirty="0">
                <a:solidFill>
                  <a:schemeClr val="bg1"/>
                </a:solidFill>
                <a:latin typeface="Marianne" panose="02000000000000000000" pitchFamily="2" charset="0"/>
              </a:rPr>
              <a:t>l</a:t>
            </a:r>
            <a:r>
              <a:rPr lang="fr-FR" sz="3200" b="1" dirty="0" smtClean="0">
                <a:solidFill>
                  <a:schemeClr val="bg1"/>
                </a:solidFill>
                <a:latin typeface="Marianne" panose="02000000000000000000" pitchFamily="2" charset="0"/>
              </a:rPr>
              <a:t>es demandes d’orientation</a:t>
            </a:r>
            <a:endParaRPr lang="fr-FR" sz="3200" b="1" dirty="0">
              <a:solidFill>
                <a:schemeClr val="bg1"/>
              </a:solidFill>
              <a:latin typeface="Marianne" panose="02000000000000000000" pitchFamily="2" charset="0"/>
            </a:endParaRPr>
          </a:p>
          <a:p>
            <a:endParaRPr lang="fr-FR" sz="2400" dirty="0" smtClean="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smtClean="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smtClean="0">
              <a:solidFill>
                <a:schemeClr val="bg1"/>
              </a:solidFill>
              <a:latin typeface="Marianne" panose="02000000000000000000" pitchFamily="2" charset="0"/>
            </a:endParaRPr>
          </a:p>
          <a:p>
            <a:endParaRPr lang="fr-FR" sz="2400" dirty="0" smtClean="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endParaRPr>
          </a:p>
        </p:txBody>
      </p:sp>
    </p:spTree>
    <p:extLst>
      <p:ext uri="{BB962C8B-B14F-4D97-AF65-F5344CB8AC3E}">
        <p14:creationId xmlns:p14="http://schemas.microsoft.com/office/powerpoint/2010/main" val="19273290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700" cap="all" dirty="0">
                <a:solidFill>
                  <a:srgbClr val="475E9F"/>
                </a:solidFill>
                <a:latin typeface="Marianne" panose="02000000000000000000" pitchFamily="2" charset="0"/>
              </a:rPr>
              <a:t>2023-2024</a:t>
            </a:r>
          </a:p>
          <a:p>
            <a:pPr algn="r"/>
            <a:endParaRPr lang="fr-FR" cap="all" dirty="0"/>
          </a:p>
        </p:txBody>
      </p:sp>
      <p:sp>
        <p:nvSpPr>
          <p:cNvPr id="6" name="Titre 6"/>
          <p:cNvSpPr txBox="1">
            <a:spLocks/>
          </p:cNvSpPr>
          <p:nvPr/>
        </p:nvSpPr>
        <p:spPr bwMode="gray">
          <a:xfrm>
            <a:off x="1331640" y="0"/>
            <a:ext cx="7344816" cy="764704"/>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smtClean="0"/>
          </a:p>
          <a:p>
            <a:pPr marL="0" indent="0">
              <a:buNone/>
            </a:pPr>
            <a:endParaRPr lang="fr-FR" sz="2000" dirty="0" smtClean="0"/>
          </a:p>
          <a:p>
            <a:pPr marL="0" indent="0">
              <a:buNone/>
            </a:pPr>
            <a:r>
              <a:rPr lang="fr-FR" dirty="0"/>
              <a:t> </a:t>
            </a:r>
            <a:r>
              <a:rPr lang="fr-FR" sz="2000" dirty="0" smtClean="0">
                <a:solidFill>
                  <a:srgbClr val="475E9F"/>
                </a:solidFill>
                <a:latin typeface="Marianne" panose="02000000000000000000" pitchFamily="2" charset="0"/>
              </a:rPr>
              <a:t>Valider les demandes d’orientation</a:t>
            </a:r>
          </a:p>
        </p:txBody>
      </p:sp>
      <p:pic>
        <p:nvPicPr>
          <p:cNvPr id="8" name="Image 7"/>
          <p:cNvPicPr>
            <a:picLocks noChangeAspect="1"/>
          </p:cNvPicPr>
          <p:nvPr/>
        </p:nvPicPr>
        <p:blipFill>
          <a:blip r:embed="rId2"/>
          <a:stretch>
            <a:fillRect/>
          </a:stretch>
        </p:blipFill>
        <p:spPr>
          <a:xfrm>
            <a:off x="1956087" y="726000"/>
            <a:ext cx="6305215" cy="5652000"/>
          </a:xfrm>
          <a:prstGeom prst="rect">
            <a:avLst/>
          </a:prstGeom>
        </p:spPr>
      </p:pic>
      <p:sp>
        <p:nvSpPr>
          <p:cNvPr id="9" name="Titre 8"/>
          <p:cNvSpPr>
            <a:spLocks noGrp="1"/>
          </p:cNvSpPr>
          <p:nvPr>
            <p:ph type="title"/>
          </p:nvPr>
        </p:nvSpPr>
        <p:spPr>
          <a:xfrm>
            <a:off x="539552" y="4149080"/>
            <a:ext cx="3600400" cy="509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fr-FR" sz="1800" dirty="0">
                <a:solidFill>
                  <a:srgbClr val="31849B"/>
                </a:solidFill>
                <a:latin typeface="Marianne" panose="02000000000000000000" pitchFamily="2" charset="0"/>
              </a:rPr>
              <a:t>Le récapitulatif des </a:t>
            </a:r>
            <a:r>
              <a:rPr lang="fr-FR" sz="1800" dirty="0" smtClean="0">
                <a:solidFill>
                  <a:srgbClr val="31849B"/>
                </a:solidFill>
                <a:latin typeface="Marianne" panose="02000000000000000000" pitchFamily="2" charset="0"/>
              </a:rPr>
              <a:t>demandes doit </a:t>
            </a:r>
            <a:r>
              <a:rPr lang="fr-FR" sz="1800" dirty="0">
                <a:solidFill>
                  <a:srgbClr val="31849B"/>
                </a:solidFill>
                <a:latin typeface="Marianne" panose="02000000000000000000" pitchFamily="2" charset="0"/>
              </a:rPr>
              <a:t>être validé pour être enregistré.</a:t>
            </a:r>
          </a:p>
        </p:txBody>
      </p:sp>
    </p:spTree>
    <p:extLst>
      <p:ext uri="{BB962C8B-B14F-4D97-AF65-F5344CB8AC3E}">
        <p14:creationId xmlns:p14="http://schemas.microsoft.com/office/powerpoint/2010/main" val="26756681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Image 9"/>
          <p:cNvPicPr>
            <a:picLocks noChangeAspect="1"/>
          </p:cNvPicPr>
          <p:nvPr/>
        </p:nvPicPr>
        <p:blipFill>
          <a:blip r:embed="rId2"/>
          <a:stretch>
            <a:fillRect/>
          </a:stretch>
        </p:blipFill>
        <p:spPr>
          <a:xfrm>
            <a:off x="1835696" y="747783"/>
            <a:ext cx="7124886" cy="5436000"/>
          </a:xfrm>
          <a:prstGeom prst="rect">
            <a:avLst/>
          </a:prstGeom>
        </p:spPr>
      </p:pic>
      <p:sp>
        <p:nvSpPr>
          <p:cNvPr id="4" name="Espace réservé de la date 3"/>
          <p:cNvSpPr>
            <a:spLocks noGrp="1"/>
          </p:cNvSpPr>
          <p:nvPr>
            <p:ph type="dt" sz="half" idx="10"/>
          </p:nvPr>
        </p:nvSpPr>
        <p:spPr/>
        <p:txBody>
          <a:bodyPr/>
          <a:lstStyle/>
          <a:p>
            <a:pPr algn="r"/>
            <a:r>
              <a:rPr lang="fr-FR" sz="700" cap="all" dirty="0">
                <a:solidFill>
                  <a:srgbClr val="475E9F"/>
                </a:solidFill>
                <a:latin typeface="Marianne" panose="02000000000000000000" pitchFamily="2" charset="0"/>
              </a:rPr>
              <a:t>2023-2024</a:t>
            </a:r>
          </a:p>
          <a:p>
            <a:pPr algn="r"/>
            <a:endParaRPr lang="fr-FR" cap="all" dirty="0"/>
          </a:p>
        </p:txBody>
      </p:sp>
      <p:sp>
        <p:nvSpPr>
          <p:cNvPr id="6" name="Titre 6"/>
          <p:cNvSpPr txBox="1">
            <a:spLocks/>
          </p:cNvSpPr>
          <p:nvPr/>
        </p:nvSpPr>
        <p:spPr bwMode="gray">
          <a:xfrm>
            <a:off x="1331640" y="0"/>
            <a:ext cx="7344816" cy="764704"/>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smtClean="0"/>
          </a:p>
          <a:p>
            <a:pPr marL="0" indent="0">
              <a:buNone/>
            </a:pPr>
            <a:endParaRPr lang="fr-FR" sz="2000" dirty="0" smtClean="0"/>
          </a:p>
          <a:p>
            <a:pPr marL="0" indent="0">
              <a:buNone/>
            </a:pPr>
            <a:r>
              <a:rPr lang="fr-FR" dirty="0"/>
              <a:t> </a:t>
            </a:r>
            <a:r>
              <a:rPr lang="fr-FR" sz="2000" dirty="0" smtClean="0">
                <a:solidFill>
                  <a:srgbClr val="475E9F"/>
                </a:solidFill>
                <a:latin typeface="Marianne" panose="02000000000000000000" pitchFamily="2" charset="0"/>
              </a:rPr>
              <a:t>Valider les demandes d’orientation</a:t>
            </a:r>
          </a:p>
        </p:txBody>
      </p:sp>
      <p:sp>
        <p:nvSpPr>
          <p:cNvPr id="8" name="Rectangle 7"/>
          <p:cNvSpPr/>
          <p:nvPr/>
        </p:nvSpPr>
        <p:spPr>
          <a:xfrm>
            <a:off x="323528" y="2996952"/>
            <a:ext cx="2906269" cy="28803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smtClean="0">
                <a:solidFill>
                  <a:srgbClr val="31849B"/>
                </a:solidFill>
                <a:latin typeface="Marianne" panose="02000000000000000000" pitchFamily="2" charset="0"/>
              </a:rPr>
              <a:t>Un courriel </a:t>
            </a:r>
            <a:r>
              <a:rPr lang="fr-FR" sz="1600" b="1" dirty="0">
                <a:solidFill>
                  <a:srgbClr val="31849B"/>
                </a:solidFill>
                <a:latin typeface="Marianne" panose="02000000000000000000" pitchFamily="2" charset="0"/>
              </a:rPr>
              <a:t>avec le récapitulatif des intentions d’orientation </a:t>
            </a:r>
            <a:r>
              <a:rPr lang="fr-FR" sz="1600" b="1" dirty="0" smtClean="0">
                <a:solidFill>
                  <a:srgbClr val="31849B"/>
                </a:solidFill>
                <a:latin typeface="Marianne" panose="02000000000000000000" pitchFamily="2" charset="0"/>
              </a:rPr>
              <a:t>validées</a:t>
            </a:r>
            <a:r>
              <a:rPr lang="fr-FR" sz="1600" b="1" dirty="0">
                <a:solidFill>
                  <a:srgbClr val="31849B"/>
                </a:solidFill>
                <a:latin typeface="Marianne" panose="02000000000000000000" pitchFamily="2" charset="0"/>
              </a:rPr>
              <a:t> est transmis à chaque représentant </a:t>
            </a:r>
            <a:r>
              <a:rPr lang="fr-FR" sz="1600" b="1" dirty="0" smtClean="0">
                <a:solidFill>
                  <a:srgbClr val="31849B"/>
                </a:solidFill>
                <a:latin typeface="Marianne" panose="02000000000000000000" pitchFamily="2" charset="0"/>
              </a:rPr>
              <a:t>légal. </a:t>
            </a:r>
          </a:p>
          <a:p>
            <a:endParaRPr lang="fr-FR" sz="1600" b="1" dirty="0">
              <a:solidFill>
                <a:srgbClr val="31849B"/>
              </a:solidFill>
              <a:latin typeface="Marianne" panose="02000000000000000000" pitchFamily="2" charset="0"/>
            </a:endParaRPr>
          </a:p>
          <a:p>
            <a:r>
              <a:rPr lang="fr-FR" sz="1600" b="1" dirty="0" smtClean="0">
                <a:solidFill>
                  <a:srgbClr val="31849B"/>
                </a:solidFill>
                <a:latin typeface="Marianne" panose="02000000000000000000" pitchFamily="2" charset="0"/>
              </a:rPr>
              <a:t>Les intentions peuvent être modifiées jusqu’à la fermeture du service</a:t>
            </a:r>
            <a:r>
              <a:rPr lang="fr-FR" sz="1600" b="1" dirty="0" smtClean="0">
                <a:solidFill>
                  <a:srgbClr val="31849B"/>
                </a:solidFill>
              </a:rPr>
              <a:t>. </a:t>
            </a:r>
            <a:endParaRPr lang="fr-FR" sz="1600" b="1" dirty="0">
              <a:solidFill>
                <a:srgbClr val="31849B"/>
              </a:solidFill>
            </a:endParaRPr>
          </a:p>
        </p:txBody>
      </p:sp>
    </p:spTree>
    <p:extLst>
      <p:ext uri="{BB962C8B-B14F-4D97-AF65-F5344CB8AC3E}">
        <p14:creationId xmlns:p14="http://schemas.microsoft.com/office/powerpoint/2010/main" val="12440454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800" cap="all" dirty="0" smtClean="0">
                <a:solidFill>
                  <a:srgbClr val="475E9F"/>
                </a:solidFill>
                <a:latin typeface="Marianne" panose="02000000000000000000" pitchFamily="2" charset="0"/>
              </a:rPr>
              <a:t>2023-2024</a:t>
            </a:r>
            <a:endParaRPr lang="fr-FR" sz="800" cap="all" dirty="0">
              <a:solidFill>
                <a:srgbClr val="475E9F"/>
              </a:solidFill>
              <a:latin typeface="Marianne" panose="02000000000000000000" pitchFamily="2" charset="0"/>
            </a:endParaRPr>
          </a:p>
        </p:txBody>
      </p:sp>
      <p:sp>
        <p:nvSpPr>
          <p:cNvPr id="2" name="ZoneTexte 1"/>
          <p:cNvSpPr txBox="1"/>
          <p:nvPr/>
        </p:nvSpPr>
        <p:spPr>
          <a:xfrm>
            <a:off x="-2340" y="1484353"/>
            <a:ext cx="9143999" cy="5016758"/>
          </a:xfrm>
          <a:prstGeom prst="rect">
            <a:avLst/>
          </a:prstGeom>
          <a:solidFill>
            <a:srgbClr val="475E9F"/>
          </a:solidFill>
        </p:spPr>
        <p:txBody>
          <a:bodyPr wrap="square" rtlCol="0">
            <a:spAutoFit/>
          </a:bodyPr>
          <a:lstStyle/>
          <a:p>
            <a:endParaRPr lang="fr-FR" sz="3200" b="1" dirty="0">
              <a:solidFill>
                <a:schemeClr val="bg1"/>
              </a:solidFill>
            </a:endParaRPr>
          </a:p>
          <a:p>
            <a:endParaRPr lang="fr-FR" sz="3200" b="1" dirty="0" smtClean="0">
              <a:solidFill>
                <a:schemeClr val="bg1"/>
              </a:solidFill>
            </a:endParaRPr>
          </a:p>
          <a:p>
            <a:r>
              <a:rPr lang="fr-FR" sz="3200" b="1" dirty="0" smtClean="0">
                <a:solidFill>
                  <a:schemeClr val="bg1"/>
                </a:solidFill>
                <a:latin typeface="Marianne" panose="02000000000000000000" pitchFamily="2" charset="0"/>
              </a:rPr>
              <a:t>Prendre connaissance de l’avis du conseil de classe</a:t>
            </a:r>
            <a:endParaRPr lang="fr-FR" sz="2400" dirty="0" smtClean="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smtClean="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smtClean="0">
              <a:solidFill>
                <a:schemeClr val="bg1"/>
              </a:solidFill>
              <a:latin typeface="Marianne" panose="02000000000000000000" pitchFamily="2" charset="0"/>
            </a:endParaRPr>
          </a:p>
          <a:p>
            <a:endParaRPr lang="fr-FR" sz="2400" dirty="0" smtClean="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endParaRPr>
          </a:p>
        </p:txBody>
      </p:sp>
    </p:spTree>
    <p:extLst>
      <p:ext uri="{BB962C8B-B14F-4D97-AF65-F5344CB8AC3E}">
        <p14:creationId xmlns:p14="http://schemas.microsoft.com/office/powerpoint/2010/main" val="15256067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700" cap="all" dirty="0">
                <a:solidFill>
                  <a:srgbClr val="475E9F"/>
                </a:solidFill>
                <a:latin typeface="Marianne" panose="02000000000000000000" pitchFamily="2" charset="0"/>
              </a:rPr>
              <a:t>2023-2024</a:t>
            </a:r>
          </a:p>
          <a:p>
            <a:pPr algn="r"/>
            <a:endParaRPr lang="fr-FR" cap="all" dirty="0"/>
          </a:p>
        </p:txBody>
      </p:sp>
      <p:sp>
        <p:nvSpPr>
          <p:cNvPr id="6" name="Titre 6"/>
          <p:cNvSpPr txBox="1">
            <a:spLocks/>
          </p:cNvSpPr>
          <p:nvPr/>
        </p:nvSpPr>
        <p:spPr bwMode="gray">
          <a:xfrm>
            <a:off x="1331640" y="0"/>
            <a:ext cx="7056674" cy="764704"/>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smtClean="0"/>
          </a:p>
          <a:p>
            <a:pPr marL="0" indent="0">
              <a:buNone/>
            </a:pPr>
            <a:endParaRPr lang="fr-FR" sz="2000" dirty="0" smtClean="0"/>
          </a:p>
          <a:p>
            <a:pPr marL="0" indent="0">
              <a:buNone/>
            </a:pPr>
            <a:r>
              <a:rPr lang="fr-FR" dirty="0"/>
              <a:t> </a:t>
            </a:r>
            <a:r>
              <a:rPr lang="fr-FR" sz="2000" dirty="0" smtClean="0">
                <a:solidFill>
                  <a:srgbClr val="475E9F"/>
                </a:solidFill>
                <a:latin typeface="Marianne" panose="02000000000000000000" pitchFamily="2" charset="0"/>
              </a:rPr>
              <a:t>Prendre connaissance de l’avis du conseil de classe</a:t>
            </a:r>
          </a:p>
        </p:txBody>
      </p:sp>
      <p:sp>
        <p:nvSpPr>
          <p:cNvPr id="2" name="Rectangle 1"/>
          <p:cNvSpPr/>
          <p:nvPr/>
        </p:nvSpPr>
        <p:spPr>
          <a:xfrm>
            <a:off x="755576" y="905896"/>
            <a:ext cx="7920880" cy="923330"/>
          </a:xfrm>
          <a:prstGeom prst="rect">
            <a:avLst/>
          </a:prstGeom>
        </p:spPr>
        <p:txBody>
          <a:bodyPr wrap="square">
            <a:spAutoFit/>
          </a:bodyPr>
          <a:lstStyle/>
          <a:p>
            <a:r>
              <a:rPr lang="fr-FR" b="1" dirty="0">
                <a:solidFill>
                  <a:srgbClr val="31849B"/>
                </a:solidFill>
                <a:latin typeface="Marianne" panose="02000000000000000000" pitchFamily="2" charset="0"/>
              </a:rPr>
              <a:t>L’accusé de réception des avis du conseil de </a:t>
            </a:r>
            <a:r>
              <a:rPr lang="fr-FR" b="1">
                <a:solidFill>
                  <a:srgbClr val="31849B"/>
                </a:solidFill>
                <a:latin typeface="Marianne" panose="02000000000000000000" pitchFamily="2" charset="0"/>
              </a:rPr>
              <a:t>classe </a:t>
            </a:r>
            <a:r>
              <a:rPr lang="fr-FR" b="1" smtClean="0">
                <a:solidFill>
                  <a:srgbClr val="31849B"/>
                </a:solidFill>
                <a:latin typeface="Marianne" panose="02000000000000000000" pitchFamily="2" charset="0"/>
              </a:rPr>
              <a:t>peut </a:t>
            </a:r>
            <a:r>
              <a:rPr lang="fr-FR" b="1" dirty="0">
                <a:solidFill>
                  <a:srgbClr val="31849B"/>
                </a:solidFill>
                <a:latin typeface="Marianne" panose="02000000000000000000" pitchFamily="2" charset="0"/>
              </a:rPr>
              <a:t>être effectué indifféremment par l’un ou l’autre des représentants légaux</a:t>
            </a:r>
            <a:r>
              <a:rPr lang="fr-FR" dirty="0">
                <a:solidFill>
                  <a:srgbClr val="31849B"/>
                </a:solidFill>
                <a:latin typeface="Marianne" panose="02000000000000000000" pitchFamily="2" charset="0"/>
              </a:rPr>
              <a:t>.</a:t>
            </a:r>
          </a:p>
          <a:p>
            <a:endParaRPr lang="fr-FR" dirty="0">
              <a:latin typeface="Marianne" panose="02000000000000000000" pitchFamily="2" charset="0"/>
            </a:endParaRPr>
          </a:p>
        </p:txBody>
      </p:sp>
      <p:pic>
        <p:nvPicPr>
          <p:cNvPr id="7" name="Image 6"/>
          <p:cNvPicPr>
            <a:picLocks noChangeAspect="1"/>
          </p:cNvPicPr>
          <p:nvPr/>
        </p:nvPicPr>
        <p:blipFill>
          <a:blip r:embed="rId2"/>
          <a:stretch>
            <a:fillRect/>
          </a:stretch>
        </p:blipFill>
        <p:spPr>
          <a:xfrm>
            <a:off x="1006177" y="1700808"/>
            <a:ext cx="7192823" cy="4536000"/>
          </a:xfrm>
          <a:prstGeom prst="rect">
            <a:avLst/>
          </a:prstGeom>
        </p:spPr>
      </p:pic>
    </p:spTree>
    <p:extLst>
      <p:ext uri="{BB962C8B-B14F-4D97-AF65-F5344CB8AC3E}">
        <p14:creationId xmlns:p14="http://schemas.microsoft.com/office/powerpoint/2010/main" val="7156524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800" cap="all" dirty="0" smtClean="0">
                <a:solidFill>
                  <a:srgbClr val="475E9F"/>
                </a:solidFill>
                <a:latin typeface="Marianne" panose="02000000000000000000" pitchFamily="2" charset="0"/>
              </a:rPr>
              <a:t>2023-2024</a:t>
            </a:r>
            <a:endParaRPr lang="fr-FR" sz="800" cap="all" dirty="0">
              <a:solidFill>
                <a:srgbClr val="475E9F"/>
              </a:solidFill>
              <a:latin typeface="Marianne" panose="02000000000000000000" pitchFamily="2" charset="0"/>
            </a:endParaRPr>
          </a:p>
        </p:txBody>
      </p:sp>
      <p:sp>
        <p:nvSpPr>
          <p:cNvPr id="2" name="ZoneTexte 1"/>
          <p:cNvSpPr txBox="1"/>
          <p:nvPr/>
        </p:nvSpPr>
        <p:spPr>
          <a:xfrm>
            <a:off x="0" y="1124744"/>
            <a:ext cx="9143999" cy="5386090"/>
          </a:xfrm>
          <a:prstGeom prst="rect">
            <a:avLst/>
          </a:prstGeom>
          <a:solidFill>
            <a:srgbClr val="475E9F"/>
          </a:solidFill>
        </p:spPr>
        <p:txBody>
          <a:bodyPr wrap="square" rtlCol="0">
            <a:spAutoFit/>
          </a:bodyPr>
          <a:lstStyle/>
          <a:p>
            <a:endParaRPr lang="fr-FR" sz="3200" b="1" dirty="0">
              <a:solidFill>
                <a:schemeClr val="bg1"/>
              </a:solidFill>
            </a:endParaRPr>
          </a:p>
          <a:p>
            <a:endParaRPr lang="fr-FR" sz="3200" b="1" dirty="0" smtClean="0">
              <a:solidFill>
                <a:schemeClr val="bg1"/>
              </a:solidFill>
            </a:endParaRPr>
          </a:p>
          <a:p>
            <a:r>
              <a:rPr lang="fr-FR" sz="3200" b="1" dirty="0" smtClean="0">
                <a:solidFill>
                  <a:schemeClr val="bg1"/>
                </a:solidFill>
                <a:latin typeface="Marianne" panose="02000000000000000000" pitchFamily="2" charset="0"/>
              </a:rPr>
              <a:t>Se connecter au service en ligne Orientation</a:t>
            </a:r>
          </a:p>
          <a:p>
            <a:endParaRPr lang="fr-FR" sz="3200" b="1" dirty="0" smtClean="0">
              <a:solidFill>
                <a:schemeClr val="bg1"/>
              </a:solidFill>
              <a:latin typeface="Marianne" panose="02000000000000000000" pitchFamily="2" charset="0"/>
            </a:endParaRPr>
          </a:p>
          <a:p>
            <a:r>
              <a:rPr lang="fr-FR" sz="2400" b="1" dirty="0" smtClean="0">
                <a:solidFill>
                  <a:schemeClr val="bg1"/>
                </a:solidFill>
                <a:latin typeface="Marianne" panose="02000000000000000000" pitchFamily="2" charset="0"/>
              </a:rPr>
              <a:t>Compatible avec tous types de supports, tablettes,    smartphones, ordinateurs</a:t>
            </a:r>
          </a:p>
          <a:p>
            <a:endParaRPr lang="fr-FR" sz="2400" b="1" dirty="0" smtClean="0">
              <a:solidFill>
                <a:schemeClr val="bg1"/>
              </a:solidFill>
              <a:latin typeface="Marianne" panose="02000000000000000000" pitchFamily="2" charset="0"/>
            </a:endParaRPr>
          </a:p>
          <a:p>
            <a:r>
              <a:rPr lang="fr-FR" sz="2400" b="1" dirty="0">
                <a:solidFill>
                  <a:schemeClr val="bg1"/>
                </a:solidFill>
                <a:latin typeface="Marianne" panose="02000000000000000000" pitchFamily="2" charset="0"/>
              </a:rPr>
              <a:t>Accès avec l’adresse unique teleservices.education.gouv.fr</a:t>
            </a:r>
            <a:endParaRPr lang="fr-FR" sz="2400" b="1" dirty="0" smtClean="0">
              <a:solidFill>
                <a:schemeClr val="bg1"/>
              </a:solidFill>
              <a:latin typeface="Marianne" panose="02000000000000000000" pitchFamily="2" charset="0"/>
            </a:endParaRPr>
          </a:p>
          <a:p>
            <a:endParaRPr lang="fr-FR" sz="2400" dirty="0" smtClean="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smtClean="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endParaRPr>
          </a:p>
        </p:txBody>
      </p:sp>
    </p:spTree>
    <p:extLst>
      <p:ext uri="{BB962C8B-B14F-4D97-AF65-F5344CB8AC3E}">
        <p14:creationId xmlns:p14="http://schemas.microsoft.com/office/powerpoint/2010/main" val="38707265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700" cap="all" dirty="0">
                <a:solidFill>
                  <a:srgbClr val="475E9F"/>
                </a:solidFill>
                <a:latin typeface="Marianne" panose="02000000000000000000" pitchFamily="2" charset="0"/>
              </a:rPr>
              <a:t>2023-2024</a:t>
            </a:r>
          </a:p>
          <a:p>
            <a:pPr algn="r"/>
            <a:endParaRPr lang="fr-FR" cap="all" dirty="0"/>
          </a:p>
        </p:txBody>
      </p:sp>
      <p:sp>
        <p:nvSpPr>
          <p:cNvPr id="6" name="Titre 6"/>
          <p:cNvSpPr txBox="1">
            <a:spLocks/>
          </p:cNvSpPr>
          <p:nvPr/>
        </p:nvSpPr>
        <p:spPr bwMode="gray">
          <a:xfrm>
            <a:off x="1331640" y="0"/>
            <a:ext cx="7128792" cy="764704"/>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smtClean="0"/>
          </a:p>
          <a:p>
            <a:pPr marL="0" indent="0">
              <a:buNone/>
            </a:pPr>
            <a:endParaRPr lang="fr-FR" sz="2000" dirty="0" smtClean="0"/>
          </a:p>
          <a:p>
            <a:pPr marL="0" indent="0">
              <a:buNone/>
            </a:pPr>
            <a:r>
              <a:rPr lang="fr-FR" dirty="0"/>
              <a:t> </a:t>
            </a:r>
            <a:r>
              <a:rPr lang="fr-FR" sz="2000" dirty="0" smtClean="0">
                <a:solidFill>
                  <a:srgbClr val="475E9F"/>
                </a:solidFill>
                <a:latin typeface="Marianne" panose="02000000000000000000" pitchFamily="2" charset="0"/>
              </a:rPr>
              <a:t>Se connecter au service en ligne Orientation</a:t>
            </a:r>
            <a:endParaRPr lang="fr-FR" sz="2000" dirty="0">
              <a:solidFill>
                <a:srgbClr val="475E9F"/>
              </a:solidFill>
              <a:latin typeface="Marianne" panose="02000000000000000000" pitchFamily="2" charset="0"/>
            </a:endParaRPr>
          </a:p>
        </p:txBody>
      </p:sp>
      <p:sp>
        <p:nvSpPr>
          <p:cNvPr id="9" name="Titre 8"/>
          <p:cNvSpPr>
            <a:spLocks noGrp="1"/>
          </p:cNvSpPr>
          <p:nvPr>
            <p:ph type="title"/>
          </p:nvPr>
        </p:nvSpPr>
        <p:spPr>
          <a:xfrm>
            <a:off x="611560" y="898021"/>
            <a:ext cx="8367834" cy="16052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defTabSz="1219170">
              <a:buNone/>
            </a:pPr>
            <a:endParaRPr lang="fr-FR" b="1" dirty="0" smtClean="0">
              <a:solidFill>
                <a:srgbClr val="000000"/>
              </a:solidFill>
            </a:endParaRPr>
          </a:p>
          <a:p>
            <a:pPr marL="0" indent="0" defTabSz="1219170">
              <a:buNone/>
            </a:pPr>
            <a:r>
              <a:rPr lang="fr-FR" sz="1800" dirty="0" smtClean="0">
                <a:solidFill>
                  <a:srgbClr val="31849B"/>
                </a:solidFill>
                <a:latin typeface="Marianne" panose="02000000000000000000" pitchFamily="2" charset="0"/>
              </a:rPr>
              <a:t>Le compte du représentant légal permet de faire les demandes d’orientation et de prendre connaissance de l’avis du conseil de classe. </a:t>
            </a:r>
            <a:br>
              <a:rPr lang="fr-FR" sz="1800" dirty="0" smtClean="0">
                <a:solidFill>
                  <a:srgbClr val="31849B"/>
                </a:solidFill>
                <a:latin typeface="Marianne" panose="02000000000000000000" pitchFamily="2" charset="0"/>
              </a:rPr>
            </a:br>
            <a:r>
              <a:rPr lang="fr-FR" sz="1800" dirty="0">
                <a:solidFill>
                  <a:srgbClr val="31849B"/>
                </a:solidFill>
                <a:latin typeface="Marianne" panose="02000000000000000000" pitchFamily="2" charset="0"/>
              </a:rPr>
              <a:t/>
            </a:r>
            <a:br>
              <a:rPr lang="fr-FR" sz="1800" dirty="0">
                <a:solidFill>
                  <a:srgbClr val="31849B"/>
                </a:solidFill>
                <a:latin typeface="Marianne" panose="02000000000000000000" pitchFamily="2" charset="0"/>
              </a:rPr>
            </a:br>
            <a:r>
              <a:rPr lang="fr-FR" sz="1800" dirty="0" smtClean="0">
                <a:solidFill>
                  <a:srgbClr val="31849B"/>
                </a:solidFill>
                <a:latin typeface="Marianne" panose="02000000000000000000" pitchFamily="2" charset="0"/>
              </a:rPr>
              <a:t>Le compte de l’élève permet uniquement de lire les demandes indiquées et l’avis du conseil de classe</a:t>
            </a:r>
            <a:r>
              <a:rPr lang="fr-FR" sz="1600" dirty="0" smtClean="0">
                <a:solidFill>
                  <a:srgbClr val="31849B"/>
                </a:solidFill>
                <a:latin typeface="Marianne" panose="02000000000000000000" pitchFamily="2" charset="0"/>
              </a:rPr>
              <a:t>.</a:t>
            </a:r>
            <a:endParaRPr lang="fr-FR" sz="2400" dirty="0">
              <a:solidFill>
                <a:srgbClr val="31849B"/>
              </a:solidFill>
              <a:latin typeface="Marianne" panose="02000000000000000000" pitchFamily="2" charset="0"/>
            </a:endParaRPr>
          </a:p>
        </p:txBody>
      </p:sp>
      <p:pic>
        <p:nvPicPr>
          <p:cNvPr id="10" name="Image 9"/>
          <p:cNvPicPr>
            <a:picLocks noChangeAspect="1"/>
          </p:cNvPicPr>
          <p:nvPr/>
        </p:nvPicPr>
        <p:blipFill>
          <a:blip r:embed="rId2"/>
          <a:stretch>
            <a:fillRect/>
          </a:stretch>
        </p:blipFill>
        <p:spPr>
          <a:xfrm>
            <a:off x="539552" y="2606831"/>
            <a:ext cx="8166875" cy="3564000"/>
          </a:xfrm>
          <a:prstGeom prst="rect">
            <a:avLst/>
          </a:prstGeom>
        </p:spPr>
      </p:pic>
    </p:spTree>
    <p:extLst>
      <p:ext uri="{BB962C8B-B14F-4D97-AF65-F5344CB8AC3E}">
        <p14:creationId xmlns:p14="http://schemas.microsoft.com/office/powerpoint/2010/main" val="19413495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700" cap="all" dirty="0">
                <a:solidFill>
                  <a:srgbClr val="475E9F"/>
                </a:solidFill>
                <a:latin typeface="Marianne" panose="02000000000000000000" pitchFamily="2" charset="0"/>
              </a:rPr>
              <a:t>2023-2024</a:t>
            </a:r>
          </a:p>
          <a:p>
            <a:pPr algn="r"/>
            <a:endParaRPr lang="fr-FR" cap="all" dirty="0"/>
          </a:p>
        </p:txBody>
      </p:sp>
      <p:sp>
        <p:nvSpPr>
          <p:cNvPr id="6" name="Titre 6"/>
          <p:cNvSpPr txBox="1">
            <a:spLocks/>
          </p:cNvSpPr>
          <p:nvPr/>
        </p:nvSpPr>
        <p:spPr bwMode="gray">
          <a:xfrm>
            <a:off x="1331640" y="0"/>
            <a:ext cx="7128792" cy="764704"/>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smtClean="0"/>
          </a:p>
          <a:p>
            <a:pPr marL="0" indent="0">
              <a:buNone/>
            </a:pPr>
            <a:endParaRPr lang="fr-FR" sz="2000" dirty="0" smtClean="0"/>
          </a:p>
          <a:p>
            <a:pPr marL="0" indent="0">
              <a:buNone/>
            </a:pPr>
            <a:r>
              <a:rPr lang="fr-FR" dirty="0"/>
              <a:t> </a:t>
            </a:r>
            <a:r>
              <a:rPr lang="fr-FR" sz="2000" dirty="0" smtClean="0">
                <a:solidFill>
                  <a:srgbClr val="475E9F"/>
                </a:solidFill>
                <a:latin typeface="Marianne" panose="02000000000000000000" pitchFamily="2" charset="0"/>
              </a:rPr>
              <a:t>Se connecter au service en ligne Orientation</a:t>
            </a:r>
            <a:endParaRPr lang="fr-FR" sz="2000" dirty="0">
              <a:solidFill>
                <a:srgbClr val="475E9F"/>
              </a:solidFill>
              <a:latin typeface="Marianne" panose="02000000000000000000" pitchFamily="2" charset="0"/>
            </a:endParaRPr>
          </a:p>
        </p:txBody>
      </p:sp>
      <p:sp>
        <p:nvSpPr>
          <p:cNvPr id="9" name="Titre 8"/>
          <p:cNvSpPr>
            <a:spLocks noGrp="1"/>
          </p:cNvSpPr>
          <p:nvPr>
            <p:ph type="title"/>
          </p:nvPr>
        </p:nvSpPr>
        <p:spPr>
          <a:xfrm>
            <a:off x="776166" y="1196752"/>
            <a:ext cx="8367834" cy="12961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defTabSz="1219170">
              <a:buNone/>
            </a:pPr>
            <a:r>
              <a:rPr lang="fr-FR" sz="1800" dirty="0">
                <a:solidFill>
                  <a:srgbClr val="31849B"/>
                </a:solidFill>
                <a:latin typeface="Marianne" panose="02000000000000000000" pitchFamily="2" charset="0"/>
              </a:rPr>
              <a:t>Connexion au portail Scolarité services avec mon compte </a:t>
            </a:r>
            <a:r>
              <a:rPr lang="fr-FR" sz="1800" dirty="0" err="1" smtClean="0">
                <a:solidFill>
                  <a:srgbClr val="31849B"/>
                </a:solidFill>
                <a:latin typeface="Marianne" panose="02000000000000000000" pitchFamily="2" charset="0"/>
              </a:rPr>
              <a:t>EduConnect</a:t>
            </a:r>
            <a:r>
              <a:rPr lang="fr-FR" sz="1800" dirty="0" smtClean="0">
                <a:solidFill>
                  <a:srgbClr val="31849B"/>
                </a:solidFill>
                <a:latin typeface="Marianne" panose="02000000000000000000" pitchFamily="2" charset="0"/>
              </a:rPr>
              <a:t>,</a:t>
            </a:r>
            <a:br>
              <a:rPr lang="fr-FR" sz="1800" dirty="0" smtClean="0">
                <a:solidFill>
                  <a:srgbClr val="31849B"/>
                </a:solidFill>
                <a:latin typeface="Marianne" panose="02000000000000000000" pitchFamily="2" charset="0"/>
              </a:rPr>
            </a:br>
            <a:r>
              <a:rPr lang="fr-FR" sz="1800" dirty="0">
                <a:solidFill>
                  <a:srgbClr val="31849B"/>
                </a:solidFill>
                <a:latin typeface="Marianne" panose="02000000000000000000" pitchFamily="2" charset="0"/>
              </a:rPr>
              <a:t/>
            </a:r>
            <a:br>
              <a:rPr lang="fr-FR" sz="1800" dirty="0">
                <a:solidFill>
                  <a:srgbClr val="31849B"/>
                </a:solidFill>
                <a:latin typeface="Marianne" panose="02000000000000000000" pitchFamily="2" charset="0"/>
              </a:rPr>
            </a:br>
            <a:r>
              <a:rPr lang="fr-FR" sz="1800" dirty="0" smtClean="0">
                <a:solidFill>
                  <a:srgbClr val="31849B"/>
                </a:solidFill>
                <a:latin typeface="Marianne" panose="02000000000000000000" pitchFamily="2" charset="0"/>
              </a:rPr>
              <a:t>l’identifiant </a:t>
            </a:r>
            <a:r>
              <a:rPr lang="fr-FR" sz="1800" dirty="0">
                <a:solidFill>
                  <a:srgbClr val="31849B"/>
                </a:solidFill>
                <a:latin typeface="Marianne" panose="02000000000000000000" pitchFamily="2" charset="0"/>
              </a:rPr>
              <a:t>et le mot de passe  transmis par le chef d’établissement</a:t>
            </a:r>
          </a:p>
        </p:txBody>
      </p:sp>
      <p:pic>
        <p:nvPicPr>
          <p:cNvPr id="7" name="Image 6"/>
          <p:cNvPicPr>
            <a:picLocks noChangeAspect="1"/>
          </p:cNvPicPr>
          <p:nvPr/>
        </p:nvPicPr>
        <p:blipFill>
          <a:blip r:embed="rId2"/>
          <a:stretch>
            <a:fillRect/>
          </a:stretch>
        </p:blipFill>
        <p:spPr>
          <a:xfrm>
            <a:off x="1152161" y="2130000"/>
            <a:ext cx="6461839" cy="4248000"/>
          </a:xfrm>
          <a:prstGeom prst="rect">
            <a:avLst/>
          </a:prstGeom>
        </p:spPr>
      </p:pic>
    </p:spTree>
    <p:extLst>
      <p:ext uri="{BB962C8B-B14F-4D97-AF65-F5344CB8AC3E}">
        <p14:creationId xmlns:p14="http://schemas.microsoft.com/office/powerpoint/2010/main" val="8448691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700" cap="all" dirty="0">
                <a:solidFill>
                  <a:srgbClr val="475E9F"/>
                </a:solidFill>
                <a:latin typeface="Marianne" panose="02000000000000000000" pitchFamily="2" charset="0"/>
              </a:rPr>
              <a:t>2023-2024</a:t>
            </a:r>
          </a:p>
          <a:p>
            <a:pPr algn="r"/>
            <a:endParaRPr lang="fr-FR" cap="all" dirty="0"/>
          </a:p>
        </p:txBody>
      </p:sp>
      <p:sp>
        <p:nvSpPr>
          <p:cNvPr id="6" name="Titre 6"/>
          <p:cNvSpPr txBox="1">
            <a:spLocks/>
          </p:cNvSpPr>
          <p:nvPr/>
        </p:nvSpPr>
        <p:spPr bwMode="gray">
          <a:xfrm>
            <a:off x="1331640" y="0"/>
            <a:ext cx="7344816" cy="764704"/>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smtClean="0"/>
          </a:p>
          <a:p>
            <a:pPr marL="0" indent="0">
              <a:buNone/>
            </a:pPr>
            <a:endParaRPr lang="fr-FR" sz="2000" dirty="0" smtClean="0"/>
          </a:p>
          <a:p>
            <a:pPr marL="0" indent="0">
              <a:buNone/>
            </a:pPr>
            <a:r>
              <a:rPr lang="fr-FR" dirty="0"/>
              <a:t> </a:t>
            </a:r>
            <a:r>
              <a:rPr lang="fr-FR" sz="2000" dirty="0" smtClean="0">
                <a:solidFill>
                  <a:srgbClr val="475E9F"/>
                </a:solidFill>
                <a:latin typeface="Marianne" panose="02000000000000000000" pitchFamily="2" charset="0"/>
              </a:rPr>
              <a:t>Se connecter au service en ligne Orientation</a:t>
            </a:r>
            <a:endParaRPr lang="fr-FR" sz="2000" dirty="0">
              <a:solidFill>
                <a:srgbClr val="475E9F"/>
              </a:solidFill>
              <a:latin typeface="Marianne" panose="02000000000000000000" pitchFamily="2" charset="0"/>
            </a:endParaRPr>
          </a:p>
        </p:txBody>
      </p:sp>
      <p:sp>
        <p:nvSpPr>
          <p:cNvPr id="9" name="Titre 8"/>
          <p:cNvSpPr>
            <a:spLocks noGrp="1"/>
          </p:cNvSpPr>
          <p:nvPr>
            <p:ph type="title"/>
          </p:nvPr>
        </p:nvSpPr>
        <p:spPr>
          <a:xfrm>
            <a:off x="1043608" y="908720"/>
            <a:ext cx="6151390"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fr-FR" sz="1800" dirty="0">
                <a:solidFill>
                  <a:srgbClr val="31849B"/>
                </a:solidFill>
                <a:latin typeface="Marianne" panose="02000000000000000000" pitchFamily="2" charset="0"/>
              </a:rPr>
              <a:t>Accès aux services en ligne dans le menu Mes </a:t>
            </a:r>
            <a:r>
              <a:rPr lang="fr-FR" sz="1800" dirty="0" smtClean="0">
                <a:solidFill>
                  <a:srgbClr val="31849B"/>
                </a:solidFill>
                <a:latin typeface="Marianne" panose="02000000000000000000" pitchFamily="2" charset="0"/>
              </a:rPr>
              <a:t>services</a:t>
            </a:r>
            <a:endParaRPr lang="fr-FR" sz="1800" dirty="0">
              <a:solidFill>
                <a:srgbClr val="31849B"/>
              </a:solidFill>
            </a:endParaRPr>
          </a:p>
        </p:txBody>
      </p:sp>
      <p:pic>
        <p:nvPicPr>
          <p:cNvPr id="10" name="Image 9"/>
          <p:cNvPicPr>
            <a:picLocks noChangeAspect="1"/>
          </p:cNvPicPr>
          <p:nvPr/>
        </p:nvPicPr>
        <p:blipFill>
          <a:blip r:embed="rId2"/>
          <a:stretch>
            <a:fillRect/>
          </a:stretch>
        </p:blipFill>
        <p:spPr>
          <a:xfrm>
            <a:off x="1187624" y="1722853"/>
            <a:ext cx="6327044" cy="4644000"/>
          </a:xfrm>
          <a:prstGeom prst="rect">
            <a:avLst/>
          </a:prstGeom>
        </p:spPr>
      </p:pic>
    </p:spTree>
    <p:extLst>
      <p:ext uri="{BB962C8B-B14F-4D97-AF65-F5344CB8AC3E}">
        <p14:creationId xmlns:p14="http://schemas.microsoft.com/office/powerpoint/2010/main" val="22682738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700" cap="all" dirty="0">
                <a:solidFill>
                  <a:srgbClr val="475E9F"/>
                </a:solidFill>
                <a:latin typeface="Marianne" panose="02000000000000000000" pitchFamily="2" charset="0"/>
              </a:rPr>
              <a:t>2023-2024</a:t>
            </a:r>
          </a:p>
          <a:p>
            <a:pPr algn="r"/>
            <a:endParaRPr lang="fr-FR" cap="all" dirty="0"/>
          </a:p>
        </p:txBody>
      </p:sp>
      <p:sp>
        <p:nvSpPr>
          <p:cNvPr id="6" name="Titre 6"/>
          <p:cNvSpPr txBox="1">
            <a:spLocks/>
          </p:cNvSpPr>
          <p:nvPr/>
        </p:nvSpPr>
        <p:spPr bwMode="gray">
          <a:xfrm>
            <a:off x="1331640" y="0"/>
            <a:ext cx="7344816" cy="764704"/>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smtClean="0"/>
          </a:p>
          <a:p>
            <a:pPr marL="0" indent="0">
              <a:buNone/>
            </a:pPr>
            <a:endParaRPr lang="fr-FR" sz="2000" dirty="0" smtClean="0"/>
          </a:p>
          <a:p>
            <a:pPr marL="0" indent="0">
              <a:buNone/>
            </a:pPr>
            <a:r>
              <a:rPr lang="fr-FR" dirty="0"/>
              <a:t> </a:t>
            </a:r>
            <a:r>
              <a:rPr lang="fr-FR" sz="2000" dirty="0" smtClean="0">
                <a:solidFill>
                  <a:srgbClr val="475E9F"/>
                </a:solidFill>
                <a:latin typeface="Marianne" panose="02000000000000000000" pitchFamily="2" charset="0"/>
              </a:rPr>
              <a:t>Se connecter au service en ligne Orientation</a:t>
            </a:r>
            <a:endParaRPr lang="fr-FR" sz="2000" dirty="0">
              <a:solidFill>
                <a:srgbClr val="475E9F"/>
              </a:solidFill>
              <a:latin typeface="Marianne" panose="02000000000000000000" pitchFamily="2" charset="0"/>
            </a:endParaRPr>
          </a:p>
        </p:txBody>
      </p:sp>
      <p:sp>
        <p:nvSpPr>
          <p:cNvPr id="9" name="Titre 8"/>
          <p:cNvSpPr>
            <a:spLocks noGrp="1"/>
          </p:cNvSpPr>
          <p:nvPr>
            <p:ph type="title"/>
          </p:nvPr>
        </p:nvSpPr>
        <p:spPr>
          <a:xfrm>
            <a:off x="1043608" y="1484784"/>
            <a:ext cx="7462232" cy="1440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fr-FR" sz="1800" dirty="0">
                <a:solidFill>
                  <a:srgbClr val="31849B"/>
                </a:solidFill>
                <a:latin typeface="Marianne" panose="02000000000000000000" pitchFamily="2" charset="0"/>
              </a:rPr>
              <a:t>Sur la page d’accueil de Scolarité </a:t>
            </a:r>
            <a:r>
              <a:rPr lang="fr-FR" sz="1800" dirty="0" smtClean="0">
                <a:solidFill>
                  <a:srgbClr val="31849B"/>
                </a:solidFill>
                <a:latin typeface="Marianne" panose="02000000000000000000" pitchFamily="2" charset="0"/>
              </a:rPr>
              <a:t>services, </a:t>
            </a:r>
            <a:r>
              <a:rPr lang="fr-FR" sz="1800" dirty="0">
                <a:solidFill>
                  <a:srgbClr val="31849B"/>
                </a:solidFill>
                <a:latin typeface="Marianne" panose="02000000000000000000" pitchFamily="2" charset="0"/>
              </a:rPr>
              <a:t>je clique sur Orientation à partir de la date indiquée par le chef d’établissement.</a:t>
            </a:r>
            <a:br>
              <a:rPr lang="fr-FR" sz="1800" dirty="0">
                <a:solidFill>
                  <a:srgbClr val="31849B"/>
                </a:solidFill>
                <a:latin typeface="Marianne" panose="02000000000000000000" pitchFamily="2" charset="0"/>
              </a:rPr>
            </a:br>
            <a:endParaRPr lang="fr-FR" sz="1800" dirty="0">
              <a:solidFill>
                <a:srgbClr val="31849B"/>
              </a:solidFill>
              <a:latin typeface="Marianne" panose="02000000000000000000" pitchFamily="2" charset="0"/>
            </a:endParaRPr>
          </a:p>
        </p:txBody>
      </p:sp>
      <p:pic>
        <p:nvPicPr>
          <p:cNvPr id="2" name="Image 1"/>
          <p:cNvPicPr>
            <a:picLocks noChangeAspect="1"/>
          </p:cNvPicPr>
          <p:nvPr/>
        </p:nvPicPr>
        <p:blipFill>
          <a:blip r:embed="rId2"/>
          <a:stretch>
            <a:fillRect/>
          </a:stretch>
        </p:blipFill>
        <p:spPr>
          <a:xfrm>
            <a:off x="494140" y="1628800"/>
            <a:ext cx="7999251" cy="4464000"/>
          </a:xfrm>
          <a:prstGeom prst="rect">
            <a:avLst/>
          </a:prstGeom>
        </p:spPr>
      </p:pic>
    </p:spTree>
    <p:extLst>
      <p:ext uri="{BB962C8B-B14F-4D97-AF65-F5344CB8AC3E}">
        <p14:creationId xmlns:p14="http://schemas.microsoft.com/office/powerpoint/2010/main" val="15461223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800" cap="all" dirty="0" smtClean="0">
                <a:solidFill>
                  <a:srgbClr val="475E9F"/>
                </a:solidFill>
                <a:latin typeface="Marianne" panose="02000000000000000000" pitchFamily="2" charset="0"/>
              </a:rPr>
              <a:t>2023-2024</a:t>
            </a:r>
            <a:endParaRPr lang="fr-FR" sz="800" cap="all" dirty="0">
              <a:solidFill>
                <a:srgbClr val="475E9F"/>
              </a:solidFill>
              <a:latin typeface="Marianne" panose="02000000000000000000" pitchFamily="2" charset="0"/>
            </a:endParaRPr>
          </a:p>
        </p:txBody>
      </p:sp>
      <p:sp>
        <p:nvSpPr>
          <p:cNvPr id="2" name="ZoneTexte 1"/>
          <p:cNvSpPr txBox="1"/>
          <p:nvPr/>
        </p:nvSpPr>
        <p:spPr>
          <a:xfrm>
            <a:off x="1" y="1412776"/>
            <a:ext cx="9143999" cy="5529719"/>
          </a:xfrm>
          <a:prstGeom prst="rect">
            <a:avLst/>
          </a:prstGeom>
          <a:solidFill>
            <a:srgbClr val="475E9F"/>
          </a:solidFill>
        </p:spPr>
        <p:txBody>
          <a:bodyPr wrap="square" rtlCol="0">
            <a:spAutoFit/>
          </a:bodyPr>
          <a:lstStyle/>
          <a:p>
            <a:endParaRPr lang="fr-FR" sz="3200" b="1" dirty="0">
              <a:solidFill>
                <a:schemeClr val="bg1"/>
              </a:solidFill>
            </a:endParaRPr>
          </a:p>
          <a:p>
            <a:endParaRPr lang="fr-FR" sz="3200" b="1" dirty="0">
              <a:solidFill>
                <a:schemeClr val="bg1"/>
              </a:solidFill>
            </a:endParaRPr>
          </a:p>
          <a:p>
            <a:endParaRPr lang="fr-FR" sz="3200" b="1" dirty="0" smtClean="0">
              <a:solidFill>
                <a:schemeClr val="bg1"/>
              </a:solidFill>
            </a:endParaRPr>
          </a:p>
          <a:p>
            <a:r>
              <a:rPr lang="fr-FR" sz="3200" b="1" dirty="0" smtClean="0">
                <a:solidFill>
                  <a:schemeClr val="bg1"/>
                </a:solidFill>
                <a:latin typeface="Marianne" panose="02000000000000000000" pitchFamily="2" charset="0"/>
              </a:rPr>
              <a:t>Demander sa voie d’orientation après la 3</a:t>
            </a:r>
            <a:r>
              <a:rPr lang="fr-FR" sz="3200" b="1" baseline="30000" dirty="0" smtClean="0">
                <a:solidFill>
                  <a:schemeClr val="bg1"/>
                </a:solidFill>
                <a:latin typeface="Marianne" panose="02000000000000000000" pitchFamily="2" charset="0"/>
              </a:rPr>
              <a:t>e</a:t>
            </a:r>
          </a:p>
          <a:p>
            <a:endParaRPr lang="fr-FR" sz="3200" b="1" baseline="30000" dirty="0">
              <a:solidFill>
                <a:schemeClr val="bg1"/>
              </a:solidFill>
              <a:latin typeface="Marianne" panose="02000000000000000000" pitchFamily="2" charset="0"/>
            </a:endParaRPr>
          </a:p>
          <a:p>
            <a:pPr lvl="1"/>
            <a:endParaRPr lang="fr-FR" sz="2800" b="1" dirty="0">
              <a:solidFill>
                <a:schemeClr val="bg1"/>
              </a:solidFill>
              <a:latin typeface="Marianne" panose="02000000000000000000" pitchFamily="2" charset="0"/>
            </a:endParaRPr>
          </a:p>
          <a:p>
            <a:pPr lvl="1"/>
            <a:r>
              <a:rPr lang="fr-FR" sz="2400" b="1" i="1" dirty="0">
                <a:solidFill>
                  <a:schemeClr val="bg1"/>
                </a:solidFill>
                <a:latin typeface="Marianne" panose="02000000000000000000" pitchFamily="2" charset="0"/>
              </a:rPr>
              <a:t>Dialogue avec le conseil de classe</a:t>
            </a:r>
          </a:p>
          <a:p>
            <a:endParaRPr lang="fr-FR" sz="3200" b="1" dirty="0" smtClean="0">
              <a:solidFill>
                <a:schemeClr val="bg1"/>
              </a:solidFill>
              <a:latin typeface="Marianne" panose="02000000000000000000" pitchFamily="2" charset="0"/>
            </a:endParaRPr>
          </a:p>
          <a:p>
            <a:endParaRPr lang="fr-FR" sz="2400" dirty="0" smtClean="0">
              <a:solidFill>
                <a:schemeClr val="bg1"/>
              </a:solidFill>
              <a:latin typeface="Marianne" panose="02000000000000000000" pitchFamily="2" charset="0"/>
            </a:endParaRPr>
          </a:p>
          <a:p>
            <a:endParaRPr lang="fr-FR" sz="2400" dirty="0" smtClean="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endParaRPr>
          </a:p>
        </p:txBody>
      </p:sp>
    </p:spTree>
    <p:extLst>
      <p:ext uri="{BB962C8B-B14F-4D97-AF65-F5344CB8AC3E}">
        <p14:creationId xmlns:p14="http://schemas.microsoft.com/office/powerpoint/2010/main" val="8119148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700" cap="all" dirty="0">
                <a:solidFill>
                  <a:srgbClr val="475E9F"/>
                </a:solidFill>
                <a:latin typeface="Marianne" panose="02000000000000000000" pitchFamily="2" charset="0"/>
              </a:rPr>
              <a:t>2023-2024</a:t>
            </a:r>
          </a:p>
          <a:p>
            <a:pPr algn="r"/>
            <a:endParaRPr lang="fr-FR" cap="all" dirty="0"/>
          </a:p>
        </p:txBody>
      </p:sp>
      <p:sp>
        <p:nvSpPr>
          <p:cNvPr id="6" name="Titre 6"/>
          <p:cNvSpPr txBox="1">
            <a:spLocks/>
          </p:cNvSpPr>
          <p:nvPr/>
        </p:nvSpPr>
        <p:spPr bwMode="gray">
          <a:xfrm>
            <a:off x="1331640" y="0"/>
            <a:ext cx="7344816" cy="764704"/>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smtClean="0"/>
          </a:p>
          <a:p>
            <a:pPr marL="0" indent="0">
              <a:buNone/>
            </a:pPr>
            <a:endParaRPr lang="fr-FR" sz="2000" dirty="0" smtClean="0"/>
          </a:p>
          <a:p>
            <a:pPr marL="0" indent="0">
              <a:buNone/>
            </a:pPr>
            <a:r>
              <a:rPr lang="fr-FR" dirty="0"/>
              <a:t> </a:t>
            </a:r>
            <a:r>
              <a:rPr lang="fr-FR" sz="2000" dirty="0" smtClean="0">
                <a:solidFill>
                  <a:srgbClr val="475E9F"/>
                </a:solidFill>
                <a:latin typeface="Marianne" panose="02000000000000000000" pitchFamily="2" charset="0"/>
              </a:rPr>
              <a:t> Demander sa voie d’orientation après la 3</a:t>
            </a:r>
            <a:r>
              <a:rPr lang="fr-FR" sz="2000" baseline="30000" dirty="0" smtClean="0">
                <a:solidFill>
                  <a:srgbClr val="475E9F"/>
                </a:solidFill>
                <a:latin typeface="Marianne" panose="02000000000000000000" pitchFamily="2" charset="0"/>
              </a:rPr>
              <a:t>e</a:t>
            </a:r>
            <a:endParaRPr lang="fr-FR" sz="2000" dirty="0" smtClean="0">
              <a:solidFill>
                <a:srgbClr val="475E9F"/>
              </a:solidFill>
              <a:latin typeface="Marianne" panose="02000000000000000000" pitchFamily="2" charset="0"/>
            </a:endParaRPr>
          </a:p>
        </p:txBody>
      </p:sp>
      <p:sp>
        <p:nvSpPr>
          <p:cNvPr id="8" name="Titre 8"/>
          <p:cNvSpPr>
            <a:spLocks noGrp="1"/>
          </p:cNvSpPr>
          <p:nvPr>
            <p:ph type="title"/>
          </p:nvPr>
        </p:nvSpPr>
        <p:spPr>
          <a:xfrm>
            <a:off x="827584" y="1628800"/>
            <a:ext cx="7200800" cy="28083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fr-FR" sz="1800" dirty="0">
                <a:solidFill>
                  <a:srgbClr val="31849B"/>
                </a:solidFill>
                <a:latin typeface="Marianne" panose="02000000000000000000" pitchFamily="2" charset="0"/>
              </a:rPr>
              <a:t/>
            </a:r>
            <a:br>
              <a:rPr lang="fr-FR" sz="1800" dirty="0">
                <a:solidFill>
                  <a:srgbClr val="31849B"/>
                </a:solidFill>
                <a:latin typeface="Marianne" panose="02000000000000000000" pitchFamily="2" charset="0"/>
              </a:rPr>
            </a:br>
            <a:r>
              <a:rPr lang="fr-FR" sz="1800" dirty="0" smtClean="0">
                <a:solidFill>
                  <a:srgbClr val="31849B"/>
                </a:solidFill>
                <a:latin typeface="Marianne" panose="02000000000000000000" pitchFamily="2" charset="0"/>
              </a:rPr>
              <a:t>Un seul des représentants légaux de l’élève peut faire la saisie des intentions.</a:t>
            </a:r>
            <a:br>
              <a:rPr lang="fr-FR" sz="1800" dirty="0" smtClean="0">
                <a:solidFill>
                  <a:srgbClr val="31849B"/>
                </a:solidFill>
                <a:latin typeface="Marianne" panose="02000000000000000000" pitchFamily="2" charset="0"/>
              </a:rPr>
            </a:br>
            <a:r>
              <a:rPr lang="fr-FR" sz="1800" dirty="0" smtClean="0">
                <a:solidFill>
                  <a:srgbClr val="31849B"/>
                </a:solidFill>
                <a:latin typeface="Marianne" panose="02000000000000000000" pitchFamily="2" charset="0"/>
              </a:rPr>
              <a:t/>
            </a:r>
            <a:br>
              <a:rPr lang="fr-FR" sz="1800" dirty="0" smtClean="0">
                <a:solidFill>
                  <a:srgbClr val="31849B"/>
                </a:solidFill>
                <a:latin typeface="Marianne" panose="02000000000000000000" pitchFamily="2" charset="0"/>
              </a:rPr>
            </a:br>
            <a:r>
              <a:rPr lang="fr-FR" sz="1800" dirty="0">
                <a:solidFill>
                  <a:srgbClr val="31849B"/>
                </a:solidFill>
                <a:latin typeface="Marianne" panose="02000000000000000000" pitchFamily="2" charset="0"/>
              </a:rPr>
              <a:t/>
            </a:r>
            <a:br>
              <a:rPr lang="fr-FR" sz="1800" dirty="0">
                <a:solidFill>
                  <a:srgbClr val="31849B"/>
                </a:solidFill>
                <a:latin typeface="Marianne" panose="02000000000000000000" pitchFamily="2" charset="0"/>
              </a:rPr>
            </a:br>
            <a:r>
              <a:rPr lang="fr-FR" sz="1800" dirty="0" smtClean="0">
                <a:solidFill>
                  <a:srgbClr val="31849B"/>
                </a:solidFill>
                <a:latin typeface="Marianne" panose="02000000000000000000" pitchFamily="2" charset="0"/>
              </a:rPr>
              <a:t>L’accusé de réception des avis du conseil de classe pourra être fait indifféremment par l’un ou l’autre des représentants légaux.</a:t>
            </a:r>
            <a:br>
              <a:rPr lang="fr-FR" sz="1800" dirty="0" smtClean="0">
                <a:solidFill>
                  <a:srgbClr val="31849B"/>
                </a:solidFill>
                <a:latin typeface="Marianne" panose="02000000000000000000" pitchFamily="2" charset="0"/>
              </a:rPr>
            </a:br>
            <a:r>
              <a:rPr lang="fr-FR" sz="1800" dirty="0" smtClean="0">
                <a:solidFill>
                  <a:srgbClr val="31849B"/>
                </a:solidFill>
                <a:latin typeface="Marianne" panose="02000000000000000000" pitchFamily="2" charset="0"/>
              </a:rPr>
              <a:t/>
            </a:r>
            <a:br>
              <a:rPr lang="fr-FR" sz="1800" dirty="0" smtClean="0">
                <a:solidFill>
                  <a:srgbClr val="31849B"/>
                </a:solidFill>
                <a:latin typeface="Marianne" panose="02000000000000000000" pitchFamily="2" charset="0"/>
              </a:rPr>
            </a:br>
            <a:r>
              <a:rPr lang="fr-FR" sz="1800" dirty="0">
                <a:solidFill>
                  <a:srgbClr val="31849B"/>
                </a:solidFill>
                <a:latin typeface="Marianne" panose="02000000000000000000" pitchFamily="2" charset="0"/>
              </a:rPr>
              <a:t/>
            </a:r>
            <a:br>
              <a:rPr lang="fr-FR" sz="1800" dirty="0">
                <a:solidFill>
                  <a:srgbClr val="31849B"/>
                </a:solidFill>
                <a:latin typeface="Marianne" panose="02000000000000000000" pitchFamily="2" charset="0"/>
              </a:rPr>
            </a:br>
            <a:r>
              <a:rPr lang="fr-FR" sz="1800" dirty="0" smtClean="0">
                <a:solidFill>
                  <a:srgbClr val="31849B"/>
                </a:solidFill>
                <a:latin typeface="Marianne" panose="02000000000000000000" pitchFamily="2" charset="0"/>
              </a:rPr>
              <a:t>En cas de difficulté les responsables légaux peuvent s’adresser au chef d’établissement.</a:t>
            </a:r>
            <a:endParaRPr lang="fr-FR" sz="1800" dirty="0">
              <a:solidFill>
                <a:srgbClr val="31849B"/>
              </a:solidFill>
              <a:latin typeface="Marianne" panose="02000000000000000000" pitchFamily="2" charset="0"/>
            </a:endParaRPr>
          </a:p>
        </p:txBody>
      </p:sp>
    </p:spTree>
    <p:extLst>
      <p:ext uri="{BB962C8B-B14F-4D97-AF65-F5344CB8AC3E}">
        <p14:creationId xmlns:p14="http://schemas.microsoft.com/office/powerpoint/2010/main" val="16826013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700" cap="all" dirty="0">
                <a:solidFill>
                  <a:srgbClr val="475E9F"/>
                </a:solidFill>
                <a:latin typeface="Marianne" panose="02000000000000000000" pitchFamily="2" charset="0"/>
              </a:rPr>
              <a:t>2023-2024</a:t>
            </a:r>
          </a:p>
          <a:p>
            <a:pPr algn="r"/>
            <a:endParaRPr lang="fr-FR" cap="all" dirty="0"/>
          </a:p>
        </p:txBody>
      </p:sp>
      <p:sp>
        <p:nvSpPr>
          <p:cNvPr id="6" name="Titre 6"/>
          <p:cNvSpPr txBox="1">
            <a:spLocks/>
          </p:cNvSpPr>
          <p:nvPr/>
        </p:nvSpPr>
        <p:spPr bwMode="gray">
          <a:xfrm>
            <a:off x="1331640" y="0"/>
            <a:ext cx="7344816" cy="764704"/>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smtClean="0"/>
          </a:p>
          <a:p>
            <a:pPr marL="0" indent="0">
              <a:buNone/>
            </a:pPr>
            <a:endParaRPr lang="fr-FR" sz="2000" dirty="0" smtClean="0"/>
          </a:p>
          <a:p>
            <a:pPr marL="0" indent="0">
              <a:buNone/>
            </a:pPr>
            <a:r>
              <a:rPr lang="fr-FR" dirty="0"/>
              <a:t> </a:t>
            </a:r>
            <a:r>
              <a:rPr lang="fr-FR" sz="2000" dirty="0" smtClean="0">
                <a:solidFill>
                  <a:srgbClr val="475E9F"/>
                </a:solidFill>
                <a:latin typeface="Marianne" panose="02000000000000000000" pitchFamily="2" charset="0"/>
              </a:rPr>
              <a:t> Demander sa voie d’orientation après la 3</a:t>
            </a:r>
            <a:r>
              <a:rPr lang="fr-FR" sz="2000" baseline="30000" dirty="0" smtClean="0">
                <a:solidFill>
                  <a:srgbClr val="475E9F"/>
                </a:solidFill>
                <a:latin typeface="Marianne" panose="02000000000000000000" pitchFamily="2" charset="0"/>
              </a:rPr>
              <a:t>e</a:t>
            </a:r>
            <a:endParaRPr lang="fr-FR" sz="2000" dirty="0" smtClean="0">
              <a:solidFill>
                <a:srgbClr val="475E9F"/>
              </a:solidFill>
              <a:latin typeface="Marianne" panose="02000000000000000000" pitchFamily="2" charset="0"/>
            </a:endParaRPr>
          </a:p>
        </p:txBody>
      </p:sp>
      <p:pic>
        <p:nvPicPr>
          <p:cNvPr id="7" name="Image 6"/>
          <p:cNvPicPr>
            <a:picLocks noChangeAspect="1"/>
          </p:cNvPicPr>
          <p:nvPr/>
        </p:nvPicPr>
        <p:blipFill>
          <a:blip r:embed="rId2"/>
          <a:stretch>
            <a:fillRect/>
          </a:stretch>
        </p:blipFill>
        <p:spPr>
          <a:xfrm>
            <a:off x="2123728" y="764704"/>
            <a:ext cx="6736369" cy="5400000"/>
          </a:xfrm>
          <a:prstGeom prst="rect">
            <a:avLst/>
          </a:prstGeom>
        </p:spPr>
      </p:pic>
      <p:sp>
        <p:nvSpPr>
          <p:cNvPr id="8" name="Titre 8"/>
          <p:cNvSpPr>
            <a:spLocks noGrp="1"/>
          </p:cNvSpPr>
          <p:nvPr>
            <p:ph type="title"/>
          </p:nvPr>
        </p:nvSpPr>
        <p:spPr>
          <a:xfrm>
            <a:off x="467544" y="4005064"/>
            <a:ext cx="3528392" cy="10081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fr-FR" sz="1800" dirty="0" smtClean="0">
                <a:solidFill>
                  <a:srgbClr val="31849B"/>
                </a:solidFill>
                <a:latin typeface="Marianne" panose="02000000000000000000" pitchFamily="2" charset="0"/>
              </a:rPr>
              <a:t>Les étapes sont présentées avec des conseils </a:t>
            </a:r>
            <a:r>
              <a:rPr lang="fr-FR" sz="1800" dirty="0">
                <a:solidFill>
                  <a:srgbClr val="31849B"/>
                </a:solidFill>
                <a:latin typeface="Marianne" panose="02000000000000000000" pitchFamily="2" charset="0"/>
              </a:rPr>
              <a:t>pour s’informer et préparer son </a:t>
            </a:r>
            <a:r>
              <a:rPr lang="fr-FR" sz="1800" dirty="0" smtClean="0">
                <a:solidFill>
                  <a:srgbClr val="31849B"/>
                </a:solidFill>
                <a:latin typeface="Marianne" panose="02000000000000000000" pitchFamily="2" charset="0"/>
              </a:rPr>
              <a:t>projet d’orientation</a:t>
            </a:r>
            <a:br>
              <a:rPr lang="fr-FR" sz="1800" dirty="0" smtClean="0">
                <a:solidFill>
                  <a:srgbClr val="31849B"/>
                </a:solidFill>
                <a:latin typeface="Marianne" panose="02000000000000000000" pitchFamily="2" charset="0"/>
              </a:rPr>
            </a:br>
            <a:r>
              <a:rPr lang="fr-FR" sz="1800" dirty="0">
                <a:solidFill>
                  <a:srgbClr val="31849B"/>
                </a:solidFill>
                <a:latin typeface="Marianne" panose="02000000000000000000" pitchFamily="2" charset="0"/>
              </a:rPr>
              <a:t/>
            </a:r>
            <a:br>
              <a:rPr lang="fr-FR" sz="1800" dirty="0">
                <a:solidFill>
                  <a:srgbClr val="31849B"/>
                </a:solidFill>
                <a:latin typeface="Marianne" panose="02000000000000000000" pitchFamily="2" charset="0"/>
              </a:rPr>
            </a:br>
            <a:endParaRPr lang="fr-FR" sz="1800" dirty="0">
              <a:solidFill>
                <a:srgbClr val="31849B"/>
              </a:solidFill>
              <a:latin typeface="Marianne" panose="02000000000000000000" pitchFamily="2" charset="0"/>
            </a:endParaRPr>
          </a:p>
        </p:txBody>
      </p:sp>
    </p:spTree>
    <p:extLst>
      <p:ext uri="{BB962C8B-B14F-4D97-AF65-F5344CB8AC3E}">
        <p14:creationId xmlns:p14="http://schemas.microsoft.com/office/powerpoint/2010/main" val="3856372670"/>
      </p:ext>
    </p:extLst>
  </p:cSld>
  <p:clrMapOvr>
    <a:masterClrMapping/>
  </p:clrMapOvr>
  <p:timing>
    <p:tnLst>
      <p:par>
        <p:cTn id="1" dur="indefinite" restart="never" nodeType="tmRoot"/>
      </p:par>
    </p:tnLst>
  </p:timing>
</p:sld>
</file>

<file path=ppt/theme/theme1.xml><?xml version="1.0" encoding="utf-8"?>
<a:theme xmlns:a="http://schemas.openxmlformats.org/drawingml/2006/main" name="MINISTÈRIEL">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_ministeriel_marianne" id="{5F0B8B09-9A99-4083-B883-79F2388C6E1D}" vid="{F8005780-5DEF-4BE0-805B-EA49FB1EABC6}"/>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A711CBDF24E87429AD9C0273156F54A" ma:contentTypeVersion="1" ma:contentTypeDescription="Crée un document." ma:contentTypeScope="" ma:versionID="2e7c5aa9ef5d81659d4bf2e92a6f29ee">
  <xsd:schema xmlns:xsd="http://www.w3.org/2001/XMLSchema" xmlns:xs="http://www.w3.org/2001/XMLSchema" xmlns:p="http://schemas.microsoft.com/office/2006/metadata/properties" xmlns:ns1="http://schemas.microsoft.com/sharepoint/v3" targetNamespace="http://schemas.microsoft.com/office/2006/metadata/properties" ma:root="true" ma:fieldsID="e407a0f58931eb9b8f607584e4edce49"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Date de début de planification" ma:description="" ma:hidden="true" ma:internalName="PublishingStartDate">
      <xsd:simpleType>
        <xsd:restriction base="dms:Unknown"/>
      </xsd:simpleType>
    </xsd:element>
    <xsd:element name="PublishingExpirationDate" ma:index="9" nillable="true" ma:displayName="Date de fin de planification"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4B279A5-87A2-445D-95C3-916EB9C5F0E3}">
  <ds:schemaRefs>
    <ds:schemaRef ds:uri="http://purl.org/dc/elements/1.1/"/>
    <ds:schemaRef ds:uri="http://schemas.microsoft.com/office/2006/metadata/properties"/>
    <ds:schemaRef ds:uri="http://schemas.microsoft.com/office/2006/documentManagement/types"/>
    <ds:schemaRef ds:uri="http://schemas.microsoft.com/sharepoint/v3"/>
    <ds:schemaRef ds:uri="http://purl.org/dc/terms/"/>
    <ds:schemaRef ds:uri="http://schemas.openxmlformats.org/package/2006/metadata/core-properties"/>
    <ds:schemaRef ds:uri="http://purl.org/dc/dcmitype/"/>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03697583-1531-4773-AC5B-E1DFEC2B5F4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D416C5A-7AEB-4464-B116-D5E8F5627C9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MINISTÈRIEL</Template>
  <TotalTime>747</TotalTime>
  <Words>453</Words>
  <Application>Microsoft Office PowerPoint</Application>
  <PresentationFormat>Affichage à l'écran (4:3)</PresentationFormat>
  <Paragraphs>109</Paragraphs>
  <Slides>16</Slides>
  <Notes>0</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16</vt:i4>
      </vt:variant>
    </vt:vector>
  </HeadingPairs>
  <TitlesOfParts>
    <vt:vector size="19" baseType="lpstr">
      <vt:lpstr>Arial</vt:lpstr>
      <vt:lpstr>Marianne</vt:lpstr>
      <vt:lpstr>MINISTÈRIEL</vt:lpstr>
      <vt:lpstr>Présentation PowerPoint</vt:lpstr>
      <vt:lpstr>Présentation PowerPoint</vt:lpstr>
      <vt:lpstr> Le compte du représentant légal permet de faire les demandes d’orientation et de prendre connaissance de l’avis du conseil de classe.   Le compte de l’élève permet uniquement de lire les demandes indiquées et l’avis du conseil de classe.</vt:lpstr>
      <vt:lpstr>Connexion au portail Scolarité services avec mon compte EduConnect,  l’identifiant et le mot de passe  transmis par le chef d’établissement</vt:lpstr>
      <vt:lpstr>Accès aux services en ligne dans le menu Mes services</vt:lpstr>
      <vt:lpstr>Sur la page d’accueil de Scolarité services, je clique sur Orientation à partir de la date indiquée par le chef d’établissement. </vt:lpstr>
      <vt:lpstr>Présentation PowerPoint</vt:lpstr>
      <vt:lpstr> Un seul des représentants légaux de l’élève peut faire la saisie des intentions.   L’accusé de réception des avis du conseil de classe pourra être fait indifféremment par l’un ou l’autre des représentants légaux.   En cas de difficulté les responsables légaux peuvent s’adresser au chef d’établissement.</vt:lpstr>
      <vt:lpstr>Les étapes sont présentées avec des conseils pour s’informer et préparer son projet d’orientation  </vt:lpstr>
      <vt:lpstr>Le bouton + Ajouter une intention ouvre une pop-up qui permet la sélection d’une voie d’orientation</vt:lpstr>
      <vt:lpstr>La sélection d’une voie se fait dans l’ordre de préférence, il est possible de les modifier jusqu’à la fermeture du service en ligne Orientation à la date indiquée par le chef d’établissement. </vt:lpstr>
      <vt:lpstr>Présentation PowerPoint</vt:lpstr>
      <vt:lpstr>Le récapitulatif des demandes doit être validé pour être enregistré.</vt:lpstr>
      <vt:lpstr>Présentation PowerPoint</vt:lpstr>
      <vt:lpstr>Présentation PowerPoint</vt:lpstr>
      <vt:lpstr>Présentation PowerPoint</vt:lpstr>
    </vt:vector>
  </TitlesOfParts>
  <Manager>Client</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Client</dc:subject>
  <dc:creator>Microsoft Office User</dc:creator>
  <cp:lastModifiedBy>Veronique GENDRON</cp:lastModifiedBy>
  <cp:revision>85</cp:revision>
  <dcterms:created xsi:type="dcterms:W3CDTF">2020-03-05T15:21:24Z</dcterms:created>
  <dcterms:modified xsi:type="dcterms:W3CDTF">2023-12-14T13:46:27Z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0x010100AA711CBDF24E87429AD9C0273156F54A</vt:lpwstr>
  </property>
</Properties>
</file>